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33" r:id="rId2"/>
    <p:sldId id="334" r:id="rId3"/>
    <p:sldId id="335" r:id="rId4"/>
    <p:sldId id="336" r:id="rId5"/>
    <p:sldId id="339" r:id="rId6"/>
    <p:sldId id="338" r:id="rId7"/>
    <p:sldId id="341" r:id="rId8"/>
    <p:sldId id="342" r:id="rId9"/>
    <p:sldId id="343" r:id="rId10"/>
    <p:sldId id="344" r:id="rId11"/>
    <p:sldId id="345" r:id="rId12"/>
    <p:sldId id="346" r:id="rId13"/>
    <p:sldId id="325" r:id="rId14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7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56A"/>
    <a:srgbClr val="FFFFFF"/>
    <a:srgbClr val="132F52"/>
    <a:srgbClr val="FF0000"/>
    <a:srgbClr val="CEE4E9"/>
    <a:srgbClr val="4472C4"/>
    <a:srgbClr val="1E7EF2"/>
    <a:srgbClr val="118DC5"/>
    <a:srgbClr val="002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>
      <p:cViewPr varScale="1">
        <p:scale>
          <a:sx n="64" d="100"/>
          <a:sy n="64" d="100"/>
        </p:scale>
        <p:origin x="-724" y="-68"/>
      </p:cViewPr>
      <p:guideLst>
        <p:guide orient="horz" pos="207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077033-7136-432F-8E4F-71BBD41BD19D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A7287844-F0C7-4ECA-9EA0-994DECAD235A}">
      <dgm:prSet phldrT="[文本]" custT="1"/>
      <dgm:spPr/>
      <dgm:t>
        <a:bodyPr/>
        <a:lstStyle/>
        <a:p>
          <a:r>
            <a:rPr lang="zh-CN" altLang="en-US" sz="3200" dirty="0"/>
            <a:t>语义分割</a:t>
          </a:r>
        </a:p>
      </dgm:t>
    </dgm:pt>
    <dgm:pt modelId="{4BCB61D6-C4C5-4D1B-AA51-D2E2DFE0B08E}" type="parTrans" cxnId="{027B7257-D83A-4E9D-AD9D-1AEDE6884142}">
      <dgm:prSet/>
      <dgm:spPr/>
      <dgm:t>
        <a:bodyPr/>
        <a:lstStyle/>
        <a:p>
          <a:endParaRPr lang="zh-CN" altLang="en-US"/>
        </a:p>
      </dgm:t>
    </dgm:pt>
    <dgm:pt modelId="{F5EB4E9A-1B39-4D76-850C-B3EDB2FE67DB}" type="sibTrans" cxnId="{027B7257-D83A-4E9D-AD9D-1AEDE6884142}">
      <dgm:prSet/>
      <dgm:spPr/>
      <dgm:t>
        <a:bodyPr/>
        <a:lstStyle/>
        <a:p>
          <a:endParaRPr lang="zh-CN" altLang="en-US"/>
        </a:p>
      </dgm:t>
    </dgm:pt>
    <dgm:pt modelId="{F7231A7D-9D90-413E-8719-E0501C980DB5}">
      <dgm:prSet phldrT="[文本]" custT="1"/>
      <dgm:spPr/>
      <dgm:t>
        <a:bodyPr/>
        <a:lstStyle/>
        <a:p>
          <a:r>
            <a:rPr lang="en-US" altLang="zh-CN" sz="1800" dirty="0" err="1"/>
            <a:t>BiSenet</a:t>
          </a:r>
          <a:endParaRPr lang="zh-CN" altLang="en-US" sz="1800" dirty="0"/>
        </a:p>
      </dgm:t>
    </dgm:pt>
    <dgm:pt modelId="{99034212-E4E6-444F-A003-EDCFAC44B240}" type="parTrans" cxnId="{4E26CB30-B892-4BA3-8DDB-2DB4BDA0BBC3}">
      <dgm:prSet/>
      <dgm:spPr/>
      <dgm:t>
        <a:bodyPr/>
        <a:lstStyle/>
        <a:p>
          <a:endParaRPr lang="zh-CN" altLang="en-US"/>
        </a:p>
      </dgm:t>
    </dgm:pt>
    <dgm:pt modelId="{F139F819-D407-454F-8930-CFD242B6D2D6}" type="sibTrans" cxnId="{4E26CB30-B892-4BA3-8DDB-2DB4BDA0BBC3}">
      <dgm:prSet/>
      <dgm:spPr/>
      <dgm:t>
        <a:bodyPr/>
        <a:lstStyle/>
        <a:p>
          <a:endParaRPr lang="zh-CN" altLang="en-US"/>
        </a:p>
      </dgm:t>
    </dgm:pt>
    <dgm:pt modelId="{7D2CEFF1-68A8-4FD3-9F6E-8A62CDA8F14C}">
      <dgm:prSet phldrT="[文本]" custT="1"/>
      <dgm:spPr/>
      <dgm:t>
        <a:bodyPr/>
        <a:lstStyle/>
        <a:p>
          <a:r>
            <a:rPr lang="zh-CN" altLang="en-US" sz="3200" dirty="0"/>
            <a:t>实例分割</a:t>
          </a:r>
        </a:p>
      </dgm:t>
    </dgm:pt>
    <dgm:pt modelId="{D4DDC765-BE92-47CD-AFD1-74B573802C01}" type="parTrans" cxnId="{BF08416D-ACFC-43EA-A281-A7D76CABF56A}">
      <dgm:prSet/>
      <dgm:spPr/>
      <dgm:t>
        <a:bodyPr/>
        <a:lstStyle/>
        <a:p>
          <a:endParaRPr lang="zh-CN" altLang="en-US"/>
        </a:p>
      </dgm:t>
    </dgm:pt>
    <dgm:pt modelId="{D5F60B7F-4606-4AA6-A633-5B04E3BDA665}" type="sibTrans" cxnId="{BF08416D-ACFC-43EA-A281-A7D76CABF56A}">
      <dgm:prSet/>
      <dgm:spPr/>
      <dgm:t>
        <a:bodyPr/>
        <a:lstStyle/>
        <a:p>
          <a:endParaRPr lang="zh-CN" altLang="en-US"/>
        </a:p>
      </dgm:t>
    </dgm:pt>
    <dgm:pt modelId="{1B2511CA-0EFD-412A-993C-362DC514AC94}">
      <dgm:prSet phldrT="[文本]" custT="1"/>
      <dgm:spPr/>
      <dgm:t>
        <a:bodyPr/>
        <a:lstStyle/>
        <a:p>
          <a:r>
            <a:rPr lang="en-US" altLang="zh-CN" sz="1800" dirty="0"/>
            <a:t>YOLACT </a:t>
          </a:r>
          <a:endParaRPr lang="zh-CN" altLang="en-US" sz="1800" dirty="0"/>
        </a:p>
      </dgm:t>
    </dgm:pt>
    <dgm:pt modelId="{EE877E52-8EE4-4204-B1CC-9C4054064889}" type="parTrans" cxnId="{4DF4E646-78FE-4286-BABC-3C9E9A8AFC5E}">
      <dgm:prSet/>
      <dgm:spPr/>
      <dgm:t>
        <a:bodyPr/>
        <a:lstStyle/>
        <a:p>
          <a:endParaRPr lang="zh-CN" altLang="en-US"/>
        </a:p>
      </dgm:t>
    </dgm:pt>
    <dgm:pt modelId="{22D24647-1537-48C4-B0AE-97CA4A542ECE}" type="sibTrans" cxnId="{4DF4E646-78FE-4286-BABC-3C9E9A8AFC5E}">
      <dgm:prSet/>
      <dgm:spPr/>
      <dgm:t>
        <a:bodyPr/>
        <a:lstStyle/>
        <a:p>
          <a:endParaRPr lang="zh-CN" altLang="en-US"/>
        </a:p>
      </dgm:t>
    </dgm:pt>
    <dgm:pt modelId="{2CBBFFF4-90AA-4B5E-9641-ED9441E322C0}">
      <dgm:prSet phldrT="[文本]" custT="1"/>
      <dgm:spPr/>
      <dgm:t>
        <a:bodyPr/>
        <a:lstStyle/>
        <a:p>
          <a:r>
            <a:rPr lang="en-US" altLang="zh-CN" sz="1800" dirty="0" err="1"/>
            <a:t>LightWeight</a:t>
          </a:r>
          <a:r>
            <a:rPr lang="en-US" altLang="zh-CN" sz="1800" dirty="0"/>
            <a:t> </a:t>
          </a:r>
          <a:r>
            <a:rPr lang="en-US" altLang="zh-CN" sz="1800" dirty="0" err="1"/>
            <a:t>Refinenet</a:t>
          </a:r>
          <a:endParaRPr lang="zh-CN" altLang="en-US" sz="1800" dirty="0"/>
        </a:p>
      </dgm:t>
    </dgm:pt>
    <dgm:pt modelId="{CD79CEC7-8FCA-4D12-8642-56B74CEE0F4D}" type="parTrans" cxnId="{B95AEA6B-C450-41A6-BDA5-A6572F1D3184}">
      <dgm:prSet/>
      <dgm:spPr/>
      <dgm:t>
        <a:bodyPr/>
        <a:lstStyle/>
        <a:p>
          <a:endParaRPr lang="zh-CN" altLang="en-US"/>
        </a:p>
      </dgm:t>
    </dgm:pt>
    <dgm:pt modelId="{96FE57FF-EC8C-441B-AAD6-CBE791DF2E8B}" type="sibTrans" cxnId="{B95AEA6B-C450-41A6-BDA5-A6572F1D3184}">
      <dgm:prSet/>
      <dgm:spPr/>
      <dgm:t>
        <a:bodyPr/>
        <a:lstStyle/>
        <a:p>
          <a:endParaRPr lang="zh-CN" altLang="en-US"/>
        </a:p>
      </dgm:t>
    </dgm:pt>
    <dgm:pt modelId="{4A8B7F45-CF61-4DAE-A103-719A7E0AE242}">
      <dgm:prSet phldrT="[文本]" custT="1"/>
      <dgm:spPr/>
      <dgm:t>
        <a:bodyPr/>
        <a:lstStyle/>
        <a:p>
          <a:r>
            <a:rPr lang="en-US" altLang="zh-CN" sz="1800" dirty="0" err="1"/>
            <a:t>DFANet</a:t>
          </a:r>
          <a:endParaRPr lang="zh-CN" altLang="en-US" sz="1800" dirty="0"/>
        </a:p>
      </dgm:t>
    </dgm:pt>
    <dgm:pt modelId="{BCF36375-520F-4D81-AD3B-B945B2014151}" type="parTrans" cxnId="{F5E208DD-3B38-4D8B-95B9-94E604E04207}">
      <dgm:prSet/>
      <dgm:spPr/>
      <dgm:t>
        <a:bodyPr/>
        <a:lstStyle/>
        <a:p>
          <a:endParaRPr lang="zh-CN" altLang="en-US"/>
        </a:p>
      </dgm:t>
    </dgm:pt>
    <dgm:pt modelId="{8DD6C34C-1A62-43FA-A5E7-09797A7D6063}" type="sibTrans" cxnId="{F5E208DD-3B38-4D8B-95B9-94E604E04207}">
      <dgm:prSet/>
      <dgm:spPr/>
      <dgm:t>
        <a:bodyPr/>
        <a:lstStyle/>
        <a:p>
          <a:endParaRPr lang="zh-CN" altLang="en-US"/>
        </a:p>
      </dgm:t>
    </dgm:pt>
    <dgm:pt modelId="{E56640DE-C4EA-44F5-AD8B-81EA37A255CA}" type="pres">
      <dgm:prSet presAssocID="{76077033-7136-432F-8E4F-71BBD41BD19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F89E2F4-0C51-484C-A4F3-8E0FFD7DB20E}" type="pres">
      <dgm:prSet presAssocID="{A7287844-F0C7-4ECA-9EA0-994DECAD235A}" presName="composite" presStyleCnt="0"/>
      <dgm:spPr/>
    </dgm:pt>
    <dgm:pt modelId="{9FB1CD1B-BC65-404E-8970-F4A925AE0B33}" type="pres">
      <dgm:prSet presAssocID="{A7287844-F0C7-4ECA-9EA0-994DECAD235A}" presName="parTx" presStyleLbl="alignNode1" presStyleIdx="0" presStyleCnt="2" custScale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3961033-1ABC-44BA-93E7-4A822C789FDD}" type="pres">
      <dgm:prSet presAssocID="{A7287844-F0C7-4ECA-9EA0-994DECAD235A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FCBACD5-ED99-4BEB-9285-0D5676D6DA68}" type="pres">
      <dgm:prSet presAssocID="{F5EB4E9A-1B39-4D76-850C-B3EDB2FE67DB}" presName="space" presStyleCnt="0"/>
      <dgm:spPr/>
    </dgm:pt>
    <dgm:pt modelId="{1E5BD5A8-828A-4000-8F95-A5BA9A31F45F}" type="pres">
      <dgm:prSet presAssocID="{7D2CEFF1-68A8-4FD3-9F6E-8A62CDA8F14C}" presName="composite" presStyleCnt="0"/>
      <dgm:spPr/>
    </dgm:pt>
    <dgm:pt modelId="{BFB29C3F-001D-41A9-AB80-DB6458B42E4C}" type="pres">
      <dgm:prSet presAssocID="{7D2CEFF1-68A8-4FD3-9F6E-8A62CDA8F14C}" presName="parTx" presStyleLbl="alignNode1" presStyleIdx="1" presStyleCnt="2" custScaleX="99429" custScale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45DB5B6-936C-4693-9DE1-1B3B8B261EEC}" type="pres">
      <dgm:prSet presAssocID="{7D2CEFF1-68A8-4FD3-9F6E-8A62CDA8F14C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B271C4C-6B3E-4166-BBAC-88C58B3A95B1}" type="presOf" srcId="{F7231A7D-9D90-413E-8719-E0501C980DB5}" destId="{23961033-1ABC-44BA-93E7-4A822C789FDD}" srcOrd="0" destOrd="0" presId="urn:microsoft.com/office/officeart/2005/8/layout/hList1"/>
    <dgm:cxn modelId="{F5E208DD-3B38-4D8B-95B9-94E604E04207}" srcId="{A7287844-F0C7-4ECA-9EA0-994DECAD235A}" destId="{4A8B7F45-CF61-4DAE-A103-719A7E0AE242}" srcOrd="2" destOrd="0" parTransId="{BCF36375-520F-4D81-AD3B-B945B2014151}" sibTransId="{8DD6C34C-1A62-43FA-A5E7-09797A7D6063}"/>
    <dgm:cxn modelId="{BF08416D-ACFC-43EA-A281-A7D76CABF56A}" srcId="{76077033-7136-432F-8E4F-71BBD41BD19D}" destId="{7D2CEFF1-68A8-4FD3-9F6E-8A62CDA8F14C}" srcOrd="1" destOrd="0" parTransId="{D4DDC765-BE92-47CD-AFD1-74B573802C01}" sibTransId="{D5F60B7F-4606-4AA6-A633-5B04E3BDA665}"/>
    <dgm:cxn modelId="{28958C60-14DA-4E7D-8976-5986292C87F8}" type="presOf" srcId="{4A8B7F45-CF61-4DAE-A103-719A7E0AE242}" destId="{23961033-1ABC-44BA-93E7-4A822C789FDD}" srcOrd="0" destOrd="2" presId="urn:microsoft.com/office/officeart/2005/8/layout/hList1"/>
    <dgm:cxn modelId="{4E26CB30-B892-4BA3-8DDB-2DB4BDA0BBC3}" srcId="{A7287844-F0C7-4ECA-9EA0-994DECAD235A}" destId="{F7231A7D-9D90-413E-8719-E0501C980DB5}" srcOrd="0" destOrd="0" parTransId="{99034212-E4E6-444F-A003-EDCFAC44B240}" sibTransId="{F139F819-D407-454F-8930-CFD242B6D2D6}"/>
    <dgm:cxn modelId="{ED6460CE-F83A-4238-BDD8-B6803186F6E3}" type="presOf" srcId="{7D2CEFF1-68A8-4FD3-9F6E-8A62CDA8F14C}" destId="{BFB29C3F-001D-41A9-AB80-DB6458B42E4C}" srcOrd="0" destOrd="0" presId="urn:microsoft.com/office/officeart/2005/8/layout/hList1"/>
    <dgm:cxn modelId="{4DF4E646-78FE-4286-BABC-3C9E9A8AFC5E}" srcId="{7D2CEFF1-68A8-4FD3-9F6E-8A62CDA8F14C}" destId="{1B2511CA-0EFD-412A-993C-362DC514AC94}" srcOrd="0" destOrd="0" parTransId="{EE877E52-8EE4-4204-B1CC-9C4054064889}" sibTransId="{22D24647-1537-48C4-B0AE-97CA4A542ECE}"/>
    <dgm:cxn modelId="{D7BCCD09-D698-4206-B67D-4E45FCA944A6}" type="presOf" srcId="{A7287844-F0C7-4ECA-9EA0-994DECAD235A}" destId="{9FB1CD1B-BC65-404E-8970-F4A925AE0B33}" srcOrd="0" destOrd="0" presId="urn:microsoft.com/office/officeart/2005/8/layout/hList1"/>
    <dgm:cxn modelId="{B95AEA6B-C450-41A6-BDA5-A6572F1D3184}" srcId="{A7287844-F0C7-4ECA-9EA0-994DECAD235A}" destId="{2CBBFFF4-90AA-4B5E-9641-ED9441E322C0}" srcOrd="1" destOrd="0" parTransId="{CD79CEC7-8FCA-4D12-8642-56B74CEE0F4D}" sibTransId="{96FE57FF-EC8C-441B-AAD6-CBE791DF2E8B}"/>
    <dgm:cxn modelId="{BED1B7E5-0249-41E8-BA18-07E24954B357}" type="presOf" srcId="{1B2511CA-0EFD-412A-993C-362DC514AC94}" destId="{045DB5B6-936C-4693-9DE1-1B3B8B261EEC}" srcOrd="0" destOrd="0" presId="urn:microsoft.com/office/officeart/2005/8/layout/hList1"/>
    <dgm:cxn modelId="{09FD51F0-EC6A-44B2-892C-FF3D7A83C3D3}" type="presOf" srcId="{2CBBFFF4-90AA-4B5E-9641-ED9441E322C0}" destId="{23961033-1ABC-44BA-93E7-4A822C789FDD}" srcOrd="0" destOrd="1" presId="urn:microsoft.com/office/officeart/2005/8/layout/hList1"/>
    <dgm:cxn modelId="{027B7257-D83A-4E9D-AD9D-1AEDE6884142}" srcId="{76077033-7136-432F-8E4F-71BBD41BD19D}" destId="{A7287844-F0C7-4ECA-9EA0-994DECAD235A}" srcOrd="0" destOrd="0" parTransId="{4BCB61D6-C4C5-4D1B-AA51-D2E2DFE0B08E}" sibTransId="{F5EB4E9A-1B39-4D76-850C-B3EDB2FE67DB}"/>
    <dgm:cxn modelId="{99F27E80-3F41-4258-96E5-645930FF12AB}" type="presOf" srcId="{76077033-7136-432F-8E4F-71BBD41BD19D}" destId="{E56640DE-C4EA-44F5-AD8B-81EA37A255CA}" srcOrd="0" destOrd="0" presId="urn:microsoft.com/office/officeart/2005/8/layout/hList1"/>
    <dgm:cxn modelId="{4530B17E-CE96-4DF7-859D-BE8724800B09}" type="presParOf" srcId="{E56640DE-C4EA-44F5-AD8B-81EA37A255CA}" destId="{3F89E2F4-0C51-484C-A4F3-8E0FFD7DB20E}" srcOrd="0" destOrd="0" presId="urn:microsoft.com/office/officeart/2005/8/layout/hList1"/>
    <dgm:cxn modelId="{5399E528-16AD-45EE-8787-EE3CE2F63A32}" type="presParOf" srcId="{3F89E2F4-0C51-484C-A4F3-8E0FFD7DB20E}" destId="{9FB1CD1B-BC65-404E-8970-F4A925AE0B33}" srcOrd="0" destOrd="0" presId="urn:microsoft.com/office/officeart/2005/8/layout/hList1"/>
    <dgm:cxn modelId="{1BBF26B2-6319-49EB-9D00-4EB8D606A310}" type="presParOf" srcId="{3F89E2F4-0C51-484C-A4F3-8E0FFD7DB20E}" destId="{23961033-1ABC-44BA-93E7-4A822C789FDD}" srcOrd="1" destOrd="0" presId="urn:microsoft.com/office/officeart/2005/8/layout/hList1"/>
    <dgm:cxn modelId="{604DCD7A-F123-4BB7-8879-4357CE2E112E}" type="presParOf" srcId="{E56640DE-C4EA-44F5-AD8B-81EA37A255CA}" destId="{7FCBACD5-ED99-4BEB-9285-0D5676D6DA68}" srcOrd="1" destOrd="0" presId="urn:microsoft.com/office/officeart/2005/8/layout/hList1"/>
    <dgm:cxn modelId="{0DF6E65D-3CE8-48E5-BBE8-EA5DC4F94637}" type="presParOf" srcId="{E56640DE-C4EA-44F5-AD8B-81EA37A255CA}" destId="{1E5BD5A8-828A-4000-8F95-A5BA9A31F45F}" srcOrd="2" destOrd="0" presId="urn:microsoft.com/office/officeart/2005/8/layout/hList1"/>
    <dgm:cxn modelId="{4F3F6E55-2A6E-4DBC-9110-1A96536776B9}" type="presParOf" srcId="{1E5BD5A8-828A-4000-8F95-A5BA9A31F45F}" destId="{BFB29C3F-001D-41A9-AB80-DB6458B42E4C}" srcOrd="0" destOrd="0" presId="urn:microsoft.com/office/officeart/2005/8/layout/hList1"/>
    <dgm:cxn modelId="{EABC48AD-4632-4028-82DF-E0BD98573657}" type="presParOf" srcId="{1E5BD5A8-828A-4000-8F95-A5BA9A31F45F}" destId="{045DB5B6-936C-4693-9DE1-1B3B8B261EE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B1CD1B-BC65-404E-8970-F4A925AE0B33}">
      <dsp:nvSpPr>
        <dsp:cNvPr id="0" name=""/>
        <dsp:cNvSpPr/>
      </dsp:nvSpPr>
      <dsp:spPr>
        <a:xfrm>
          <a:off x="39" y="522314"/>
          <a:ext cx="3798093" cy="15192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/>
            <a:t>语义分割</a:t>
          </a:r>
        </a:p>
      </dsp:txBody>
      <dsp:txXfrm>
        <a:off x="39" y="522314"/>
        <a:ext cx="3798093" cy="1519237"/>
      </dsp:txXfrm>
    </dsp:sp>
    <dsp:sp modelId="{23961033-1ABC-44BA-93E7-4A822C789FDD}">
      <dsp:nvSpPr>
        <dsp:cNvPr id="0" name=""/>
        <dsp:cNvSpPr/>
      </dsp:nvSpPr>
      <dsp:spPr>
        <a:xfrm>
          <a:off x="39" y="2041552"/>
          <a:ext cx="3798093" cy="285480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800" kern="1200" dirty="0" err="1"/>
            <a:t>BiSenet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800" kern="1200" dirty="0" err="1"/>
            <a:t>LightWeight</a:t>
          </a:r>
          <a:r>
            <a:rPr lang="en-US" altLang="zh-CN" sz="1800" kern="1200" dirty="0"/>
            <a:t> </a:t>
          </a:r>
          <a:r>
            <a:rPr lang="en-US" altLang="zh-CN" sz="1800" kern="1200" dirty="0" err="1"/>
            <a:t>Refinenet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800" kern="1200" dirty="0" err="1"/>
            <a:t>DFANet</a:t>
          </a:r>
          <a:endParaRPr lang="zh-CN" altLang="en-US" sz="1800" kern="1200" dirty="0"/>
        </a:p>
      </dsp:txBody>
      <dsp:txXfrm>
        <a:off x="39" y="2041552"/>
        <a:ext cx="3798093" cy="2854800"/>
      </dsp:txXfrm>
    </dsp:sp>
    <dsp:sp modelId="{BFB29C3F-001D-41A9-AB80-DB6458B42E4C}">
      <dsp:nvSpPr>
        <dsp:cNvPr id="0" name=""/>
        <dsp:cNvSpPr/>
      </dsp:nvSpPr>
      <dsp:spPr>
        <a:xfrm>
          <a:off x="4329866" y="526652"/>
          <a:ext cx="3776406" cy="151056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/>
            <a:t>实例分割</a:t>
          </a:r>
        </a:p>
      </dsp:txBody>
      <dsp:txXfrm>
        <a:off x="4329866" y="526652"/>
        <a:ext cx="3776406" cy="1510562"/>
      </dsp:txXfrm>
    </dsp:sp>
    <dsp:sp modelId="{045DB5B6-936C-4693-9DE1-1B3B8B261EEC}">
      <dsp:nvSpPr>
        <dsp:cNvPr id="0" name=""/>
        <dsp:cNvSpPr/>
      </dsp:nvSpPr>
      <dsp:spPr>
        <a:xfrm>
          <a:off x="4329866" y="2037214"/>
          <a:ext cx="3798093" cy="285480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800" kern="1200" dirty="0"/>
            <a:t>YOLACT </a:t>
          </a:r>
          <a:endParaRPr lang="zh-CN" altLang="en-US" sz="1800" kern="1200" dirty="0"/>
        </a:p>
      </dsp:txBody>
      <dsp:txXfrm>
        <a:off x="4329866" y="2037214"/>
        <a:ext cx="3798093" cy="2854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D8BC2-6754-5444-9962-C5F23D9A50FA}" type="datetimeFigureOut">
              <a:rPr kumimoji="1" lang="zh-CN" altLang="en-US" smtClean="0"/>
              <a:pPr/>
              <a:t>2019/9/1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F03299-B0F1-B644-9E7F-15258D339BB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99297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35CB319E-73AD-504C-AAAD-AB92CB88D3A7}" type="datetimeFigureOut">
              <a:rPr lang="zh-CN" altLang="en-US"/>
              <a:pPr>
                <a:defRPr/>
              </a:pPr>
              <a:t>2019/9/1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85DF7834-612C-2F4A-8670-50306D72EEB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7055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panose="0201060003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9EF26AB4-52F1-7E43-9C43-7F91384564DA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1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10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3555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6363C1C2-E7BF-2947-A17E-884138D89E84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11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1343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12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941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B5E33A0A-D1AD-844C-9A08-04CC1135FBEE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13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1629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72F8E50B-AD62-EB41-A639-70EAAAA8468B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2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6363C1C2-E7BF-2947-A17E-884138D89E84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3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4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6363C1C2-E7BF-2947-A17E-884138D89E84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5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046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6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7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863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8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5176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panose="02010600030101010101" charset="-122"/>
                <a:ea typeface="等线" panose="02010600030101010101" charset="-122"/>
              </a:rPr>
              <a:pPr/>
              <a:t>9</a:t>
            </a:fld>
            <a:endParaRPr lang="zh-CN" altLang="en-US">
              <a:latin typeface="等线" panose="02010600030101010101" charset="-122"/>
              <a:ea typeface="等线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2611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539401" y="1955802"/>
            <a:ext cx="9128598" cy="3035300"/>
          </a:xfrm>
          <a:custGeom>
            <a:avLst/>
            <a:gdLst>
              <a:gd name="connsiteX0" fmla="*/ 4647286 w 9128598"/>
              <a:gd name="connsiteY0" fmla="*/ 666285 h 3035300"/>
              <a:gd name="connsiteX1" fmla="*/ 6804955 w 9128598"/>
              <a:gd name="connsiteY1" fmla="*/ 666285 h 3035300"/>
              <a:gd name="connsiteX2" fmla="*/ 6804955 w 9128598"/>
              <a:gd name="connsiteY2" fmla="*/ 3035300 h 3035300"/>
              <a:gd name="connsiteX3" fmla="*/ 4647286 w 9128598"/>
              <a:gd name="connsiteY3" fmla="*/ 3035300 h 3035300"/>
              <a:gd name="connsiteX4" fmla="*/ 6970929 w 9128598"/>
              <a:gd name="connsiteY4" fmla="*/ 0 h 3035300"/>
              <a:gd name="connsiteX5" fmla="*/ 9128598 w 9128598"/>
              <a:gd name="connsiteY5" fmla="*/ 0 h 3035300"/>
              <a:gd name="connsiteX6" fmla="*/ 9128598 w 9128598"/>
              <a:gd name="connsiteY6" fmla="*/ 3035300 h 3035300"/>
              <a:gd name="connsiteX7" fmla="*/ 6970929 w 9128598"/>
              <a:gd name="connsiteY7" fmla="*/ 3035300 h 3035300"/>
              <a:gd name="connsiteX8" fmla="*/ 2323643 w 9128598"/>
              <a:gd name="connsiteY8" fmla="*/ 0 h 3035300"/>
              <a:gd name="connsiteX9" fmla="*/ 4481312 w 9128598"/>
              <a:gd name="connsiteY9" fmla="*/ 0 h 3035300"/>
              <a:gd name="connsiteX10" fmla="*/ 4481312 w 9128598"/>
              <a:gd name="connsiteY10" fmla="*/ 2421894 h 3035300"/>
              <a:gd name="connsiteX11" fmla="*/ 2323643 w 9128598"/>
              <a:gd name="connsiteY11" fmla="*/ 2421894 h 3035300"/>
              <a:gd name="connsiteX12" fmla="*/ 0 w 9128598"/>
              <a:gd name="connsiteY12" fmla="*/ 0 h 3035300"/>
              <a:gd name="connsiteX13" fmla="*/ 2157669 w 9128598"/>
              <a:gd name="connsiteY13" fmla="*/ 0 h 3035300"/>
              <a:gd name="connsiteX14" fmla="*/ 2157669 w 9128598"/>
              <a:gd name="connsiteY14" fmla="*/ 3035300 h 3035300"/>
              <a:gd name="connsiteX15" fmla="*/ 0 w 9128598"/>
              <a:gd name="connsiteY15" fmla="*/ 3035300 h 303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28598" h="3035300">
                <a:moveTo>
                  <a:pt x="4647286" y="666285"/>
                </a:moveTo>
                <a:lnTo>
                  <a:pt x="6804955" y="666285"/>
                </a:lnTo>
                <a:lnTo>
                  <a:pt x="6804955" y="3035300"/>
                </a:lnTo>
                <a:lnTo>
                  <a:pt x="4647286" y="3035300"/>
                </a:lnTo>
                <a:close/>
                <a:moveTo>
                  <a:pt x="6970929" y="0"/>
                </a:moveTo>
                <a:lnTo>
                  <a:pt x="9128598" y="0"/>
                </a:lnTo>
                <a:lnTo>
                  <a:pt x="9128598" y="3035300"/>
                </a:lnTo>
                <a:lnTo>
                  <a:pt x="6970929" y="3035300"/>
                </a:lnTo>
                <a:close/>
                <a:moveTo>
                  <a:pt x="2323643" y="0"/>
                </a:moveTo>
                <a:lnTo>
                  <a:pt x="4481312" y="0"/>
                </a:lnTo>
                <a:lnTo>
                  <a:pt x="4481312" y="2421894"/>
                </a:lnTo>
                <a:lnTo>
                  <a:pt x="2323643" y="2421894"/>
                </a:lnTo>
                <a:close/>
                <a:moveTo>
                  <a:pt x="0" y="0"/>
                </a:moveTo>
                <a:lnTo>
                  <a:pt x="2157669" y="0"/>
                </a:lnTo>
                <a:lnTo>
                  <a:pt x="2157669" y="3035300"/>
                </a:lnTo>
                <a:lnTo>
                  <a:pt x="0" y="303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6" y="2032000"/>
            <a:ext cx="5802753" cy="3873500"/>
          </a:xfrm>
          <a:custGeom>
            <a:avLst/>
            <a:gdLst>
              <a:gd name="connsiteX0" fmla="*/ 0 w 5802753"/>
              <a:gd name="connsiteY0" fmla="*/ 0 h 3873500"/>
              <a:gd name="connsiteX1" fmla="*/ 5802753 w 5802753"/>
              <a:gd name="connsiteY1" fmla="*/ 0 h 3873500"/>
              <a:gd name="connsiteX2" fmla="*/ 5802753 w 5802753"/>
              <a:gd name="connsiteY2" fmla="*/ 3873500 h 3873500"/>
              <a:gd name="connsiteX3" fmla="*/ 0 w 5802753"/>
              <a:gd name="connsiteY3" fmla="*/ 3873500 h 387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2753" h="3873500">
                <a:moveTo>
                  <a:pt x="0" y="0"/>
                </a:moveTo>
                <a:lnTo>
                  <a:pt x="5802753" y="0"/>
                </a:lnTo>
                <a:lnTo>
                  <a:pt x="5802753" y="3873500"/>
                </a:lnTo>
                <a:lnTo>
                  <a:pt x="0" y="38735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137558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5133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36511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5" y="647700"/>
            <a:ext cx="4048125" cy="5505450"/>
          </a:xfrm>
          <a:custGeom>
            <a:avLst/>
            <a:gdLst>
              <a:gd name="connsiteX0" fmla="*/ 0 w 4048125"/>
              <a:gd name="connsiteY0" fmla="*/ 0 h 5505450"/>
              <a:gd name="connsiteX1" fmla="*/ 4048125 w 4048125"/>
              <a:gd name="connsiteY1" fmla="*/ 0 h 5505450"/>
              <a:gd name="connsiteX2" fmla="*/ 4048125 w 4048125"/>
              <a:gd name="connsiteY2" fmla="*/ 5505450 h 5505450"/>
              <a:gd name="connsiteX3" fmla="*/ 0 w 4048125"/>
              <a:gd name="connsiteY3" fmla="*/ 5505450 h 55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125" h="5505450">
                <a:moveTo>
                  <a:pt x="0" y="0"/>
                </a:moveTo>
                <a:lnTo>
                  <a:pt x="4048125" y="0"/>
                </a:lnTo>
                <a:lnTo>
                  <a:pt x="4048125" y="5505450"/>
                </a:lnTo>
                <a:lnTo>
                  <a:pt x="0" y="55054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5" y="650930"/>
            <a:ext cx="10801351" cy="3177153"/>
          </a:xfrm>
          <a:custGeom>
            <a:avLst/>
            <a:gdLst>
              <a:gd name="connsiteX0" fmla="*/ 0 w 10801351"/>
              <a:gd name="connsiteY0" fmla="*/ 0 h 3177153"/>
              <a:gd name="connsiteX1" fmla="*/ 10801351 w 10801351"/>
              <a:gd name="connsiteY1" fmla="*/ 0 h 3177153"/>
              <a:gd name="connsiteX2" fmla="*/ 10801351 w 10801351"/>
              <a:gd name="connsiteY2" fmla="*/ 3177153 h 3177153"/>
              <a:gd name="connsiteX3" fmla="*/ 0 w 10801351"/>
              <a:gd name="connsiteY3" fmla="*/ 3177153 h 317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351" h="3177153">
                <a:moveTo>
                  <a:pt x="0" y="0"/>
                </a:moveTo>
                <a:lnTo>
                  <a:pt x="10801351" y="0"/>
                </a:lnTo>
                <a:lnTo>
                  <a:pt x="10801351" y="3177153"/>
                </a:lnTo>
                <a:lnTo>
                  <a:pt x="0" y="31771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1189738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3875775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6561812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9247849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117600" y="4209143"/>
            <a:ext cx="5181600" cy="2046514"/>
          </a:xfrm>
          <a:custGeom>
            <a:avLst/>
            <a:gdLst>
              <a:gd name="connsiteX0" fmla="*/ 0 w 5181600"/>
              <a:gd name="connsiteY0" fmla="*/ 0 h 2046514"/>
              <a:gd name="connsiteX1" fmla="*/ 5181600 w 5181600"/>
              <a:gd name="connsiteY1" fmla="*/ 0 h 2046514"/>
              <a:gd name="connsiteX2" fmla="*/ 5181600 w 5181600"/>
              <a:gd name="connsiteY2" fmla="*/ 2046514 h 2046514"/>
              <a:gd name="connsiteX3" fmla="*/ 0 w 5181600"/>
              <a:gd name="connsiteY3" fmla="*/ 2046514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1600" h="2046514">
                <a:moveTo>
                  <a:pt x="0" y="0"/>
                </a:moveTo>
                <a:lnTo>
                  <a:pt x="5181600" y="0"/>
                </a:lnTo>
                <a:lnTo>
                  <a:pt x="5181600" y="2046514"/>
                </a:lnTo>
                <a:lnTo>
                  <a:pt x="0" y="2046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498078" y="1681843"/>
            <a:ext cx="4576322" cy="4573814"/>
          </a:xfrm>
          <a:custGeom>
            <a:avLst/>
            <a:gdLst>
              <a:gd name="connsiteX0" fmla="*/ 0 w 4576322"/>
              <a:gd name="connsiteY0" fmla="*/ 0 h 4573814"/>
              <a:gd name="connsiteX1" fmla="*/ 4576322 w 4576322"/>
              <a:gd name="connsiteY1" fmla="*/ 0 h 4573814"/>
              <a:gd name="connsiteX2" fmla="*/ 4576322 w 4576322"/>
              <a:gd name="connsiteY2" fmla="*/ 4573814 h 4573814"/>
              <a:gd name="connsiteX3" fmla="*/ 0 w 4576322"/>
              <a:gd name="connsiteY3" fmla="*/ 4573814 h 4573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6322" h="4573814">
                <a:moveTo>
                  <a:pt x="0" y="0"/>
                </a:moveTo>
                <a:lnTo>
                  <a:pt x="4576322" y="0"/>
                </a:lnTo>
                <a:lnTo>
                  <a:pt x="4576322" y="4573814"/>
                </a:lnTo>
                <a:lnTo>
                  <a:pt x="0" y="45738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11559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281845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19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627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1193800" y="41021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70954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10381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49807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89234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332690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46829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60968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微软雅黑" panose="020B050302020402020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screen">
            <a:alphaModFix amt="23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 8"/>
          <p:cNvGrpSpPr/>
          <p:nvPr/>
        </p:nvGrpSpPr>
        <p:grpSpPr>
          <a:xfrm>
            <a:off x="1638300" y="2054225"/>
            <a:ext cx="8915400" cy="2749550"/>
            <a:chOff x="1638300" y="2137569"/>
            <a:chExt cx="8915400" cy="2749550"/>
          </a:xfrm>
        </p:grpSpPr>
        <p:sp>
          <p:nvSpPr>
            <p:cNvPr id="3" name="矩形 2"/>
            <p:cNvSpPr/>
            <p:nvPr/>
          </p:nvSpPr>
          <p:spPr>
            <a:xfrm>
              <a:off x="1638300" y="2137569"/>
              <a:ext cx="8915400" cy="2749550"/>
            </a:xfrm>
            <a:prstGeom prst="rect">
              <a:avLst/>
            </a:prstGeom>
            <a:noFill/>
            <a:ln w="1270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786759" y="2313464"/>
              <a:ext cx="8607972" cy="92333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5400" dirty="0">
                  <a:solidFill>
                    <a:srgbClr val="132F52"/>
                  </a:solidFill>
                  <a:latin typeface="+mj-ea"/>
                </a:rPr>
                <a:t>图像分割算法分享</a:t>
              </a:r>
              <a:r>
                <a:rPr lang="en-US" altLang="zh-CN" sz="5400" dirty="0">
                  <a:solidFill>
                    <a:srgbClr val="132F52"/>
                  </a:solidFill>
                  <a:latin typeface="+mj-ea"/>
                </a:rPr>
                <a:t>(</a:t>
              </a:r>
              <a:r>
                <a:rPr lang="zh-CN" altLang="en-US" sz="5400" dirty="0">
                  <a:solidFill>
                    <a:srgbClr val="132F52"/>
                  </a:solidFill>
                  <a:latin typeface="+mj-ea"/>
                </a:rPr>
                <a:t>二</a:t>
              </a:r>
              <a:r>
                <a:rPr lang="en-US" altLang="zh-CN" sz="5400" dirty="0">
                  <a:solidFill>
                    <a:srgbClr val="132F52"/>
                  </a:solidFill>
                  <a:latin typeface="+mj-ea"/>
                </a:rPr>
                <a:t>)</a:t>
              </a:r>
              <a:endParaRPr lang="zh-CN" altLang="en-US" sz="5400" dirty="0">
                <a:solidFill>
                  <a:srgbClr val="132F52"/>
                </a:solidFill>
                <a:latin typeface="+mj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619632" y="4255021"/>
              <a:ext cx="6952736" cy="3693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algn="dist">
                <a:defRPr sz="9600"/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rgbClr val="132F52"/>
                  </a:solidFill>
                  <a:latin typeface="+mn-lt"/>
                  <a:ea typeface="+mn-ea"/>
                </a:rPr>
                <a:t>致力于人工智能基础研究与应用开发</a:t>
              </a:r>
            </a:p>
          </p:txBody>
        </p:sp>
      </p:grpSp>
      <p:grpSp>
        <p:nvGrpSpPr>
          <p:cNvPr id="9" name="组合 7"/>
          <p:cNvGrpSpPr/>
          <p:nvPr/>
        </p:nvGrpSpPr>
        <p:grpSpPr bwMode="auto">
          <a:xfrm>
            <a:off x="5868988" y="5376862"/>
            <a:ext cx="454025" cy="454025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385226" y="3455008"/>
            <a:ext cx="5389123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rgbClr val="132F52"/>
                </a:solidFill>
                <a:latin typeface="+mj-ea"/>
              </a:rPr>
              <a:t>第二回合</a:t>
            </a:r>
            <a:r>
              <a:rPr lang="en-US" altLang="zh-CN" sz="3200" dirty="0">
                <a:solidFill>
                  <a:srgbClr val="132F52"/>
                </a:solidFill>
                <a:latin typeface="+mj-ea"/>
              </a:rPr>
              <a:t>—</a:t>
            </a:r>
            <a:r>
              <a:rPr lang="zh-CN" altLang="en-US" sz="3200" dirty="0">
                <a:solidFill>
                  <a:srgbClr val="132F52"/>
                </a:solidFill>
                <a:latin typeface="+mj-ea"/>
              </a:rPr>
              <a:t>走向实时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866379" y="5842865"/>
            <a:ext cx="21323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分享人： 卜祥技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118835"/>
            <a:chOff x="4388795" y="199351"/>
            <a:chExt cx="3414409" cy="1118082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03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2868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err="1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DFANet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8113947" y="2316507"/>
            <a:ext cx="368078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i="0" dirty="0" smtClean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采用</a:t>
            </a:r>
            <a:r>
              <a:rPr lang="en-US" altLang="zh-CN" i="0" dirty="0" smtClean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encoder-decoder</a:t>
            </a:r>
            <a:r>
              <a:rPr lang="zh-CN" altLang="en-US" i="0" dirty="0" smtClean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结构</a:t>
            </a:r>
            <a:endParaRPr lang="en-US" altLang="zh-CN" i="0" dirty="0" smtClean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采用轻量级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backbone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提高特征提取速度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i="0" dirty="0" smtClean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为了缓解精度下降问题，增加多层特征融合来来充分提取提取神经网络高层特征信息</a:t>
            </a:r>
            <a:endParaRPr lang="en-US" altLang="zh-CN" i="0" dirty="0" smtClean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  <a:p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pic>
        <p:nvPicPr>
          <p:cNvPr id="1026" name="Picture 2" descr="https://image.jiqizhixin.com/uploads/editor/3b941f02-9639-46ef-802a-1879c6efac5a/6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08" y="1972017"/>
            <a:ext cx="7683385" cy="242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10">
            <a:extLst>
              <a:ext uri="{FF2B5EF4-FFF2-40B4-BE49-F238E27FC236}">
                <a16:creationId xmlns:a16="http://schemas.microsoft.com/office/drawing/2014/main" xmlns="" id="{81D8406B-24FC-417C-BBEF-65BC07C29C8A}"/>
              </a:ext>
            </a:extLst>
          </p:cNvPr>
          <p:cNvSpPr txBox="1"/>
          <p:nvPr/>
        </p:nvSpPr>
        <p:spPr>
          <a:xfrm>
            <a:off x="414518" y="5395015"/>
            <a:ext cx="10707369" cy="5078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果：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1080P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图片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titian 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xp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100FPS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以上，精度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71.3%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cityscape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数据集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），可以部署在移动端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2603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2600" y="1104900"/>
            <a:ext cx="3506788" cy="467360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-1" fmla="*/ 0 w 3505845"/>
              <a:gd name="connsiteY0-2" fmla="*/ 0 h 4673580"/>
              <a:gd name="connsiteX1-3" fmla="*/ 3505845 w 3505845"/>
              <a:gd name="connsiteY1-4" fmla="*/ 0 h 4673580"/>
              <a:gd name="connsiteX2-5" fmla="*/ 3486795 w 3505845"/>
              <a:gd name="connsiteY2-6" fmla="*/ 2247900 h 4673580"/>
              <a:gd name="connsiteX3-7" fmla="*/ 3505845 w 3505845"/>
              <a:gd name="connsiteY3-8" fmla="*/ 4673580 h 4673580"/>
              <a:gd name="connsiteX4-9" fmla="*/ 0 w 3505845"/>
              <a:gd name="connsiteY4-10" fmla="*/ 4673580 h 4673580"/>
              <a:gd name="connsiteX5" fmla="*/ 0 w 3505845"/>
              <a:gd name="connsiteY5" fmla="*/ 0 h 4673580"/>
              <a:gd name="connsiteX0-11" fmla="*/ 0 w 3505845"/>
              <a:gd name="connsiteY0-12" fmla="*/ 0 h 4673580"/>
              <a:gd name="connsiteX1-13" fmla="*/ 3505845 w 3505845"/>
              <a:gd name="connsiteY1-14" fmla="*/ 0 h 4673580"/>
              <a:gd name="connsiteX2-15" fmla="*/ 3486795 w 3505845"/>
              <a:gd name="connsiteY2-16" fmla="*/ 2247900 h 4673580"/>
              <a:gd name="connsiteX3-17" fmla="*/ 3486795 w 3505845"/>
              <a:gd name="connsiteY3-18" fmla="*/ 3524250 h 4673580"/>
              <a:gd name="connsiteX4-19" fmla="*/ 3505845 w 3505845"/>
              <a:gd name="connsiteY4-20" fmla="*/ 4673580 h 4673580"/>
              <a:gd name="connsiteX5-21" fmla="*/ 0 w 3505845"/>
              <a:gd name="connsiteY5-22" fmla="*/ 4673580 h 4673580"/>
              <a:gd name="connsiteX6" fmla="*/ 0 w 3505845"/>
              <a:gd name="connsiteY6" fmla="*/ 0 h 4673580"/>
              <a:gd name="connsiteX0-23" fmla="*/ 0 w 3505845"/>
              <a:gd name="connsiteY0-24" fmla="*/ 0 h 4673580"/>
              <a:gd name="connsiteX1-25" fmla="*/ 3505845 w 3505845"/>
              <a:gd name="connsiteY1-26" fmla="*/ 0 h 4673580"/>
              <a:gd name="connsiteX2-27" fmla="*/ 3486795 w 3505845"/>
              <a:gd name="connsiteY2-28" fmla="*/ 2247900 h 4673580"/>
              <a:gd name="connsiteX3-29" fmla="*/ 3467745 w 3505845"/>
              <a:gd name="connsiteY3-30" fmla="*/ 2857500 h 4673580"/>
              <a:gd name="connsiteX4-31" fmla="*/ 3486795 w 3505845"/>
              <a:gd name="connsiteY4-32" fmla="*/ 3524250 h 4673580"/>
              <a:gd name="connsiteX5-33" fmla="*/ 3505845 w 3505845"/>
              <a:gd name="connsiteY5-34" fmla="*/ 4673580 h 4673580"/>
              <a:gd name="connsiteX6-35" fmla="*/ 0 w 3505845"/>
              <a:gd name="connsiteY6-36" fmla="*/ 4673580 h 4673580"/>
              <a:gd name="connsiteX7" fmla="*/ 0 w 3505845"/>
              <a:gd name="connsiteY7" fmla="*/ 0 h 4673580"/>
              <a:gd name="connsiteX0-37" fmla="*/ 3467745 w 3559185"/>
              <a:gd name="connsiteY0-38" fmla="*/ 2857500 h 4673580"/>
              <a:gd name="connsiteX1-39" fmla="*/ 3486795 w 3559185"/>
              <a:gd name="connsiteY1-40" fmla="*/ 3524250 h 4673580"/>
              <a:gd name="connsiteX2-41" fmla="*/ 3505845 w 3559185"/>
              <a:gd name="connsiteY2-42" fmla="*/ 4673580 h 4673580"/>
              <a:gd name="connsiteX3-43" fmla="*/ 0 w 3559185"/>
              <a:gd name="connsiteY3-44" fmla="*/ 4673580 h 4673580"/>
              <a:gd name="connsiteX4-45" fmla="*/ 0 w 3559185"/>
              <a:gd name="connsiteY4-46" fmla="*/ 0 h 4673580"/>
              <a:gd name="connsiteX5-47" fmla="*/ 3505845 w 3559185"/>
              <a:gd name="connsiteY5-48" fmla="*/ 0 h 4673580"/>
              <a:gd name="connsiteX6-49" fmla="*/ 3486795 w 3559185"/>
              <a:gd name="connsiteY6-50" fmla="*/ 2247900 h 4673580"/>
              <a:gd name="connsiteX7-51" fmla="*/ 3559185 w 3559185"/>
              <a:gd name="connsiteY7-52" fmla="*/ 2948940 h 4673580"/>
              <a:gd name="connsiteX0-53" fmla="*/ 3467745 w 3505845"/>
              <a:gd name="connsiteY0-54" fmla="*/ 2857500 h 4673580"/>
              <a:gd name="connsiteX1-55" fmla="*/ 3486795 w 3505845"/>
              <a:gd name="connsiteY1-56" fmla="*/ 3524250 h 4673580"/>
              <a:gd name="connsiteX2-57" fmla="*/ 3505845 w 3505845"/>
              <a:gd name="connsiteY2-58" fmla="*/ 4673580 h 4673580"/>
              <a:gd name="connsiteX3-59" fmla="*/ 0 w 3505845"/>
              <a:gd name="connsiteY3-60" fmla="*/ 4673580 h 4673580"/>
              <a:gd name="connsiteX4-61" fmla="*/ 0 w 3505845"/>
              <a:gd name="connsiteY4-62" fmla="*/ 0 h 4673580"/>
              <a:gd name="connsiteX5-63" fmla="*/ 3505845 w 3505845"/>
              <a:gd name="connsiteY5-64" fmla="*/ 0 h 4673580"/>
              <a:gd name="connsiteX6-65" fmla="*/ 3486795 w 3505845"/>
              <a:gd name="connsiteY6-66" fmla="*/ 2247900 h 4673580"/>
              <a:gd name="connsiteX0-67" fmla="*/ 3486795 w 3505845"/>
              <a:gd name="connsiteY0-68" fmla="*/ 3524250 h 4673580"/>
              <a:gd name="connsiteX1-69" fmla="*/ 3505845 w 3505845"/>
              <a:gd name="connsiteY1-70" fmla="*/ 4673580 h 4673580"/>
              <a:gd name="connsiteX2-71" fmla="*/ 0 w 3505845"/>
              <a:gd name="connsiteY2-72" fmla="*/ 4673580 h 4673580"/>
              <a:gd name="connsiteX3-73" fmla="*/ 0 w 3505845"/>
              <a:gd name="connsiteY3-74" fmla="*/ 0 h 4673580"/>
              <a:gd name="connsiteX4-75" fmla="*/ 3505845 w 3505845"/>
              <a:gd name="connsiteY4-76" fmla="*/ 0 h 4673580"/>
              <a:gd name="connsiteX5-77" fmla="*/ 3486795 w 3505845"/>
              <a:gd name="connsiteY5-78" fmla="*/ 2247900 h 4673580"/>
              <a:gd name="connsiteX0-79" fmla="*/ 3515978 w 3515978"/>
              <a:gd name="connsiteY0-80" fmla="*/ 3524250 h 4673580"/>
              <a:gd name="connsiteX1-81" fmla="*/ 3505845 w 3515978"/>
              <a:gd name="connsiteY1-82" fmla="*/ 4673580 h 4673580"/>
              <a:gd name="connsiteX2-83" fmla="*/ 0 w 3515978"/>
              <a:gd name="connsiteY2-84" fmla="*/ 4673580 h 4673580"/>
              <a:gd name="connsiteX3-85" fmla="*/ 0 w 3515978"/>
              <a:gd name="connsiteY3-86" fmla="*/ 0 h 4673580"/>
              <a:gd name="connsiteX4-87" fmla="*/ 3505845 w 3515978"/>
              <a:gd name="connsiteY4-88" fmla="*/ 0 h 4673580"/>
              <a:gd name="connsiteX5-89" fmla="*/ 3486795 w 3515978"/>
              <a:gd name="connsiteY5-90" fmla="*/ 2247900 h 4673580"/>
              <a:gd name="connsiteX0-91" fmla="*/ 3506250 w 3506869"/>
              <a:gd name="connsiteY0-92" fmla="*/ 3524250 h 4673580"/>
              <a:gd name="connsiteX1-93" fmla="*/ 3505845 w 3506869"/>
              <a:gd name="connsiteY1-94" fmla="*/ 4673580 h 4673580"/>
              <a:gd name="connsiteX2-95" fmla="*/ 0 w 3506869"/>
              <a:gd name="connsiteY2-96" fmla="*/ 4673580 h 4673580"/>
              <a:gd name="connsiteX3-97" fmla="*/ 0 w 3506869"/>
              <a:gd name="connsiteY3-98" fmla="*/ 0 h 4673580"/>
              <a:gd name="connsiteX4-99" fmla="*/ 3505845 w 3506869"/>
              <a:gd name="connsiteY4-100" fmla="*/ 0 h 4673580"/>
              <a:gd name="connsiteX5-101" fmla="*/ 3486795 w 3506869"/>
              <a:gd name="connsiteY5-102" fmla="*/ 2247900 h 4673580"/>
              <a:gd name="connsiteX0-103" fmla="*/ 3506250 w 3506869"/>
              <a:gd name="connsiteY0-104" fmla="*/ 3524250 h 4673580"/>
              <a:gd name="connsiteX1-105" fmla="*/ 3505845 w 3506869"/>
              <a:gd name="connsiteY1-106" fmla="*/ 4673580 h 4673580"/>
              <a:gd name="connsiteX2-107" fmla="*/ 0 w 3506869"/>
              <a:gd name="connsiteY2-108" fmla="*/ 4673580 h 4673580"/>
              <a:gd name="connsiteX3-109" fmla="*/ 0 w 3506869"/>
              <a:gd name="connsiteY3-110" fmla="*/ 0 h 4673580"/>
              <a:gd name="connsiteX4-111" fmla="*/ 3505845 w 3506869"/>
              <a:gd name="connsiteY4-112" fmla="*/ 0 h 4673580"/>
              <a:gd name="connsiteX5-113" fmla="*/ 3496523 w 3506869"/>
              <a:gd name="connsiteY5-114" fmla="*/ 2247900 h 4673580"/>
              <a:gd name="connsiteX0-115" fmla="*/ 3506250 w 3525963"/>
              <a:gd name="connsiteY0-116" fmla="*/ 3524250 h 4673580"/>
              <a:gd name="connsiteX1-117" fmla="*/ 3505845 w 3525963"/>
              <a:gd name="connsiteY1-118" fmla="*/ 4673580 h 4673580"/>
              <a:gd name="connsiteX2-119" fmla="*/ 0 w 3525963"/>
              <a:gd name="connsiteY2-120" fmla="*/ 4673580 h 4673580"/>
              <a:gd name="connsiteX3-121" fmla="*/ 0 w 3525963"/>
              <a:gd name="connsiteY3-122" fmla="*/ 0 h 4673580"/>
              <a:gd name="connsiteX4-123" fmla="*/ 3505845 w 3525963"/>
              <a:gd name="connsiteY4-124" fmla="*/ 0 h 4673580"/>
              <a:gd name="connsiteX5-125" fmla="*/ 3525706 w 3525963"/>
              <a:gd name="connsiteY5-126" fmla="*/ 2257628 h 4673580"/>
              <a:gd name="connsiteX0-127" fmla="*/ 3506250 w 3516372"/>
              <a:gd name="connsiteY0-128" fmla="*/ 3524250 h 4673580"/>
              <a:gd name="connsiteX1-129" fmla="*/ 3505845 w 3516372"/>
              <a:gd name="connsiteY1-130" fmla="*/ 4673580 h 4673580"/>
              <a:gd name="connsiteX2-131" fmla="*/ 0 w 3516372"/>
              <a:gd name="connsiteY2-132" fmla="*/ 4673580 h 4673580"/>
              <a:gd name="connsiteX3-133" fmla="*/ 0 w 3516372"/>
              <a:gd name="connsiteY3-134" fmla="*/ 0 h 4673580"/>
              <a:gd name="connsiteX4-135" fmla="*/ 3505845 w 3516372"/>
              <a:gd name="connsiteY4-136" fmla="*/ 0 h 4673580"/>
              <a:gd name="connsiteX5-137" fmla="*/ 3515978 w 3516372"/>
              <a:gd name="connsiteY5-138" fmla="*/ 2257628 h 4673580"/>
              <a:gd name="connsiteX0-139" fmla="*/ 3506250 w 3506869"/>
              <a:gd name="connsiteY0-140" fmla="*/ 3524250 h 4673580"/>
              <a:gd name="connsiteX1-141" fmla="*/ 3505845 w 3506869"/>
              <a:gd name="connsiteY1-142" fmla="*/ 4673580 h 4673580"/>
              <a:gd name="connsiteX2-143" fmla="*/ 0 w 3506869"/>
              <a:gd name="connsiteY2-144" fmla="*/ 4673580 h 4673580"/>
              <a:gd name="connsiteX3-145" fmla="*/ 0 w 3506869"/>
              <a:gd name="connsiteY3-146" fmla="*/ 0 h 4673580"/>
              <a:gd name="connsiteX4-147" fmla="*/ 3505845 w 3506869"/>
              <a:gd name="connsiteY4-148" fmla="*/ 0 h 4673580"/>
              <a:gd name="connsiteX5-149" fmla="*/ 3496523 w 3506869"/>
              <a:gd name="connsiteY5-150" fmla="*/ 2257628 h 46735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rgbClr val="132F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 bwMode="auto">
          <a:xfrm rot="-5400000">
            <a:off x="8840788" y="5324475"/>
            <a:ext cx="454025" cy="454025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599705" y="3602275"/>
            <a:ext cx="4874272" cy="76835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>
                <a:solidFill>
                  <a:srgbClr val="132F52"/>
                </a:solidFill>
                <a:latin typeface="Geometr415 Blk BT" panose="020B0802020204020303" pitchFamily="34" charset="0"/>
                <a:ea typeface="+mn-ea"/>
              </a:rPr>
              <a:t>实例分割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PART</a:t>
            </a:r>
            <a:r>
              <a:rPr lang="zh-CN" altLang="en-US" sz="5400" b="1" dirty="0">
                <a:solidFill>
                  <a:srgbClr val="132F52"/>
                </a:solidFill>
                <a:latin typeface="+mj-ea"/>
                <a:ea typeface="+mj-ea"/>
              </a:rPr>
              <a:t> </a:t>
            </a: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03</a:t>
            </a:r>
            <a:endParaRPr lang="zh-CN" altLang="en-US" sz="5400" b="1" dirty="0">
              <a:solidFill>
                <a:srgbClr val="132F5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4669427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118835"/>
            <a:chOff x="4388795" y="199351"/>
            <a:chExt cx="3414409" cy="1118082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01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2868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YOLACT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695740" y="1366728"/>
            <a:ext cx="6818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思路：通过在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现有的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one-stage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型检测器上添加一个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mask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分支来达到实例分割的目的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，并且这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一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过程不引入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特征定位步骤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D7DF60CA-4CD0-412D-885F-11F55F50EFB7}"/>
              </a:ext>
            </a:extLst>
          </p:cNvPr>
          <p:cNvSpPr/>
          <p:nvPr/>
        </p:nvSpPr>
        <p:spPr>
          <a:xfrm>
            <a:off x="7802563" y="2027800"/>
            <a:ext cx="436564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方法解读：通过两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个并行的分支来</a:t>
            </a:r>
            <a:r>
              <a:rPr lang="zh-CN" altLang="en-US" b="1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完成实力分割任务：</a:t>
            </a:r>
            <a:endParaRPr lang="en-US" altLang="zh-CN" b="1" dirty="0" smtClean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第一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个分支使用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FCN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去产生一系列独立于单一实例的原型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mask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；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第二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个分支在检测分支上添加额外的头去预测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mask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系数，以用于编码一个实例在原型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mask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空间的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表示；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最后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，在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NMS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步骤后，通过将两分支的输出结果进行线性组合来得到最后的预测结果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。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</p:txBody>
      </p:sp>
      <p:pic>
        <p:nvPicPr>
          <p:cNvPr id="2050" name="Picture 2" descr="https://img-blog.csdnimg.cn/20190420172811990.png?x-oss-process=image/watermark,type_ZmFuZ3poZW5naGVpdGk,shadow_10,text_aHR0cHM6Ly9ibG9nLmNzZG4ubmV0L3NpbmF0XzM3NTMyMDY1,size_16,color_FFFFFF,t_7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85" y="2270924"/>
            <a:ext cx="7388678" cy="314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10">
            <a:extLst>
              <a:ext uri="{FF2B5EF4-FFF2-40B4-BE49-F238E27FC236}">
                <a16:creationId xmlns:a16="http://schemas.microsoft.com/office/drawing/2014/main" xmlns="" id="{81D8406B-24FC-417C-BBEF-65BC07C29C8A}"/>
              </a:ext>
            </a:extLst>
          </p:cNvPr>
          <p:cNvSpPr txBox="1"/>
          <p:nvPr/>
        </p:nvSpPr>
        <p:spPr>
          <a:xfrm>
            <a:off x="414517" y="5752823"/>
            <a:ext cx="10707369" cy="9233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果：在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titian 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xp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33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FPS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左右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，精度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29.8%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coco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），精度低主要原因是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小目标分割效果不好，但是对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大目标分割效果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很好，甚至由于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mask-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rcnn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29647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 9"/>
          <p:cNvGrpSpPr/>
          <p:nvPr/>
        </p:nvGrpSpPr>
        <p:grpSpPr>
          <a:xfrm>
            <a:off x="1638300" y="2054225"/>
            <a:ext cx="8915400" cy="2749550"/>
            <a:chOff x="1638300" y="2686050"/>
            <a:chExt cx="8915400" cy="2749550"/>
          </a:xfrm>
        </p:grpSpPr>
        <p:sp>
          <p:nvSpPr>
            <p:cNvPr id="3" name="矩形 2"/>
            <p:cNvSpPr/>
            <p:nvPr/>
          </p:nvSpPr>
          <p:spPr>
            <a:xfrm>
              <a:off x="1638300" y="2686050"/>
              <a:ext cx="8915400" cy="2749550"/>
            </a:xfrm>
            <a:prstGeom prst="rect">
              <a:avLst/>
            </a:prstGeom>
            <a:noFill/>
            <a:ln w="1270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776151" y="3038926"/>
              <a:ext cx="6639700" cy="156966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>
                  <a:solidFill>
                    <a:srgbClr val="132F52"/>
                  </a:solidFill>
                  <a:latin typeface="+mj-ea"/>
                  <a:ea typeface="+mj-ea"/>
                </a:rPr>
                <a:t>THANKS</a:t>
              </a:r>
              <a:endParaRPr lang="zh-CN" altLang="en-US" sz="9600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776151" y="4467944"/>
              <a:ext cx="6639698" cy="52322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algn="dist">
                <a:defRPr sz="9600"/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dirty="0">
                  <a:solidFill>
                    <a:srgbClr val="132F52"/>
                  </a:solidFill>
                  <a:latin typeface="Arial" panose="020B0604020202020204"/>
                  <a:ea typeface="微软雅黑" panose="020B0503020204020204" charset="-122"/>
                </a:rPr>
                <a:t>找</a:t>
              </a:r>
              <a:r>
                <a:rPr lang="zh-CN" altLang="en-US" sz="2800">
                  <a:solidFill>
                    <a:srgbClr val="132F52"/>
                  </a:solidFill>
                  <a:latin typeface="Arial" panose="020B0604020202020204"/>
                  <a:ea typeface="微软雅黑" panose="020B0503020204020204" charset="-122"/>
                </a:rPr>
                <a:t>方案到深兰</a:t>
              </a:r>
              <a:endParaRPr lang="zh-CN" altLang="en-US" sz="2800" dirty="0">
                <a:solidFill>
                  <a:srgbClr val="132F52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26630" name="组合 7"/>
          <p:cNvGrpSpPr/>
          <p:nvPr/>
        </p:nvGrpSpPr>
        <p:grpSpPr bwMode="auto">
          <a:xfrm>
            <a:off x="5868988" y="5334332"/>
            <a:ext cx="454025" cy="454025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542000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87670" y="2349972"/>
            <a:ext cx="4755776" cy="296132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78476" y="1882775"/>
            <a:ext cx="10718199" cy="3895725"/>
          </a:xfrm>
          <a:prstGeom prst="rect">
            <a:avLst/>
          </a:prstGeom>
          <a:noFill/>
          <a:ln w="127000">
            <a:solidFill>
              <a:srgbClr val="132F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654049" y="824766"/>
            <a:ext cx="4883903" cy="830997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solidFill>
                  <a:srgbClr val="132F52"/>
                </a:solidFill>
                <a:latin typeface="+mj-ea"/>
                <a:ea typeface="+mj-ea"/>
              </a:rPr>
              <a:t>CONTENTS</a:t>
            </a:r>
            <a:endParaRPr lang="zh-CN" altLang="en-US" sz="4800" dirty="0">
              <a:solidFill>
                <a:srgbClr val="132F52"/>
              </a:solidFill>
              <a:latin typeface="+mj-ea"/>
              <a:ea typeface="+mj-ea"/>
            </a:endParaRPr>
          </a:p>
        </p:txBody>
      </p:sp>
      <p:grpSp>
        <p:nvGrpSpPr>
          <p:cNvPr id="2" name="组 5"/>
          <p:cNvGrpSpPr/>
          <p:nvPr/>
        </p:nvGrpSpPr>
        <p:grpSpPr>
          <a:xfrm>
            <a:off x="5781661" y="2674566"/>
            <a:ext cx="5668849" cy="2392361"/>
            <a:chOff x="5781661" y="2238377"/>
            <a:chExt cx="5668849" cy="2392361"/>
          </a:xfrm>
        </p:grpSpPr>
        <p:sp>
          <p:nvSpPr>
            <p:cNvPr id="52" name="矩形 51"/>
            <p:cNvSpPr/>
            <p:nvPr/>
          </p:nvSpPr>
          <p:spPr bwMode="auto">
            <a:xfrm>
              <a:off x="5876863" y="2295527"/>
              <a:ext cx="533400" cy="531813"/>
            </a:xfrm>
            <a:prstGeom prst="rect">
              <a:avLst/>
            </a:prstGeom>
            <a:solidFill>
              <a:srgbClr val="118D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53" name="文本框 52"/>
            <p:cNvSpPr txBox="1"/>
            <p:nvPr/>
          </p:nvSpPr>
          <p:spPr bwMode="auto">
            <a:xfrm>
              <a:off x="5781661" y="2238377"/>
              <a:ext cx="723804" cy="646113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 bwMode="auto">
            <a:xfrm>
              <a:off x="6567250" y="2299911"/>
              <a:ext cx="4883260" cy="521970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dirty="0">
                  <a:latin typeface="Geometr415 Blk BT" panose="020B0802020204020303" pitchFamily="34" charset="0"/>
                  <a:ea typeface="+mn-ea"/>
                </a:rPr>
                <a:t>概述</a:t>
              </a:r>
            </a:p>
          </p:txBody>
        </p:sp>
        <p:sp>
          <p:nvSpPr>
            <p:cNvPr id="57" name="矩形 56"/>
            <p:cNvSpPr/>
            <p:nvPr/>
          </p:nvSpPr>
          <p:spPr bwMode="auto">
            <a:xfrm>
              <a:off x="5876863" y="3168652"/>
              <a:ext cx="533400" cy="531813"/>
            </a:xfrm>
            <a:prstGeom prst="rect">
              <a:avLst/>
            </a:prstGeom>
            <a:solidFill>
              <a:srgbClr val="118D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58" name="文本框 57"/>
            <p:cNvSpPr txBox="1"/>
            <p:nvPr/>
          </p:nvSpPr>
          <p:spPr bwMode="auto">
            <a:xfrm>
              <a:off x="5781661" y="3111502"/>
              <a:ext cx="723804" cy="646113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/>
            <p:cNvSpPr txBox="1"/>
            <p:nvPr/>
          </p:nvSpPr>
          <p:spPr bwMode="auto">
            <a:xfrm>
              <a:off x="6567250" y="3173036"/>
              <a:ext cx="4883260" cy="521970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dirty="0">
                  <a:latin typeface="Geometr415 Blk BT" panose="020B0802020204020303" pitchFamily="34" charset="0"/>
                  <a:ea typeface="+mn-ea"/>
                </a:rPr>
                <a:t>语义分割</a:t>
              </a:r>
            </a:p>
          </p:txBody>
        </p:sp>
        <p:sp>
          <p:nvSpPr>
            <p:cNvPr id="62" name="矩形 61"/>
            <p:cNvSpPr/>
            <p:nvPr/>
          </p:nvSpPr>
          <p:spPr bwMode="auto">
            <a:xfrm>
              <a:off x="5876863" y="4041775"/>
              <a:ext cx="533400" cy="531813"/>
            </a:xfrm>
            <a:prstGeom prst="rect">
              <a:avLst/>
            </a:prstGeom>
            <a:solidFill>
              <a:srgbClr val="118D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63" name="文本框 62"/>
            <p:cNvSpPr txBox="1"/>
            <p:nvPr/>
          </p:nvSpPr>
          <p:spPr bwMode="auto">
            <a:xfrm>
              <a:off x="5781661" y="3984625"/>
              <a:ext cx="723804" cy="646113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61" name="文本框 60"/>
            <p:cNvSpPr txBox="1"/>
            <p:nvPr/>
          </p:nvSpPr>
          <p:spPr bwMode="auto">
            <a:xfrm>
              <a:off x="6567250" y="4046159"/>
              <a:ext cx="4883260" cy="521970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dirty="0">
                  <a:latin typeface="Geometr415 Blk BT" panose="020B0802020204020303" pitchFamily="34" charset="0"/>
                  <a:ea typeface="+mn-ea"/>
                </a:rPr>
                <a:t>实例分割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2600" y="1104900"/>
            <a:ext cx="3506788" cy="467360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-1" fmla="*/ 0 w 3505845"/>
              <a:gd name="connsiteY0-2" fmla="*/ 0 h 4673580"/>
              <a:gd name="connsiteX1-3" fmla="*/ 3505845 w 3505845"/>
              <a:gd name="connsiteY1-4" fmla="*/ 0 h 4673580"/>
              <a:gd name="connsiteX2-5" fmla="*/ 3486795 w 3505845"/>
              <a:gd name="connsiteY2-6" fmla="*/ 2247900 h 4673580"/>
              <a:gd name="connsiteX3-7" fmla="*/ 3505845 w 3505845"/>
              <a:gd name="connsiteY3-8" fmla="*/ 4673580 h 4673580"/>
              <a:gd name="connsiteX4-9" fmla="*/ 0 w 3505845"/>
              <a:gd name="connsiteY4-10" fmla="*/ 4673580 h 4673580"/>
              <a:gd name="connsiteX5" fmla="*/ 0 w 3505845"/>
              <a:gd name="connsiteY5" fmla="*/ 0 h 4673580"/>
              <a:gd name="connsiteX0-11" fmla="*/ 0 w 3505845"/>
              <a:gd name="connsiteY0-12" fmla="*/ 0 h 4673580"/>
              <a:gd name="connsiteX1-13" fmla="*/ 3505845 w 3505845"/>
              <a:gd name="connsiteY1-14" fmla="*/ 0 h 4673580"/>
              <a:gd name="connsiteX2-15" fmla="*/ 3486795 w 3505845"/>
              <a:gd name="connsiteY2-16" fmla="*/ 2247900 h 4673580"/>
              <a:gd name="connsiteX3-17" fmla="*/ 3486795 w 3505845"/>
              <a:gd name="connsiteY3-18" fmla="*/ 3524250 h 4673580"/>
              <a:gd name="connsiteX4-19" fmla="*/ 3505845 w 3505845"/>
              <a:gd name="connsiteY4-20" fmla="*/ 4673580 h 4673580"/>
              <a:gd name="connsiteX5-21" fmla="*/ 0 w 3505845"/>
              <a:gd name="connsiteY5-22" fmla="*/ 4673580 h 4673580"/>
              <a:gd name="connsiteX6" fmla="*/ 0 w 3505845"/>
              <a:gd name="connsiteY6" fmla="*/ 0 h 4673580"/>
              <a:gd name="connsiteX0-23" fmla="*/ 0 w 3505845"/>
              <a:gd name="connsiteY0-24" fmla="*/ 0 h 4673580"/>
              <a:gd name="connsiteX1-25" fmla="*/ 3505845 w 3505845"/>
              <a:gd name="connsiteY1-26" fmla="*/ 0 h 4673580"/>
              <a:gd name="connsiteX2-27" fmla="*/ 3486795 w 3505845"/>
              <a:gd name="connsiteY2-28" fmla="*/ 2247900 h 4673580"/>
              <a:gd name="connsiteX3-29" fmla="*/ 3467745 w 3505845"/>
              <a:gd name="connsiteY3-30" fmla="*/ 2857500 h 4673580"/>
              <a:gd name="connsiteX4-31" fmla="*/ 3486795 w 3505845"/>
              <a:gd name="connsiteY4-32" fmla="*/ 3524250 h 4673580"/>
              <a:gd name="connsiteX5-33" fmla="*/ 3505845 w 3505845"/>
              <a:gd name="connsiteY5-34" fmla="*/ 4673580 h 4673580"/>
              <a:gd name="connsiteX6-35" fmla="*/ 0 w 3505845"/>
              <a:gd name="connsiteY6-36" fmla="*/ 4673580 h 4673580"/>
              <a:gd name="connsiteX7" fmla="*/ 0 w 3505845"/>
              <a:gd name="connsiteY7" fmla="*/ 0 h 4673580"/>
              <a:gd name="connsiteX0-37" fmla="*/ 3467745 w 3559185"/>
              <a:gd name="connsiteY0-38" fmla="*/ 2857500 h 4673580"/>
              <a:gd name="connsiteX1-39" fmla="*/ 3486795 w 3559185"/>
              <a:gd name="connsiteY1-40" fmla="*/ 3524250 h 4673580"/>
              <a:gd name="connsiteX2-41" fmla="*/ 3505845 w 3559185"/>
              <a:gd name="connsiteY2-42" fmla="*/ 4673580 h 4673580"/>
              <a:gd name="connsiteX3-43" fmla="*/ 0 w 3559185"/>
              <a:gd name="connsiteY3-44" fmla="*/ 4673580 h 4673580"/>
              <a:gd name="connsiteX4-45" fmla="*/ 0 w 3559185"/>
              <a:gd name="connsiteY4-46" fmla="*/ 0 h 4673580"/>
              <a:gd name="connsiteX5-47" fmla="*/ 3505845 w 3559185"/>
              <a:gd name="connsiteY5-48" fmla="*/ 0 h 4673580"/>
              <a:gd name="connsiteX6-49" fmla="*/ 3486795 w 3559185"/>
              <a:gd name="connsiteY6-50" fmla="*/ 2247900 h 4673580"/>
              <a:gd name="connsiteX7-51" fmla="*/ 3559185 w 3559185"/>
              <a:gd name="connsiteY7-52" fmla="*/ 2948940 h 4673580"/>
              <a:gd name="connsiteX0-53" fmla="*/ 3467745 w 3505845"/>
              <a:gd name="connsiteY0-54" fmla="*/ 2857500 h 4673580"/>
              <a:gd name="connsiteX1-55" fmla="*/ 3486795 w 3505845"/>
              <a:gd name="connsiteY1-56" fmla="*/ 3524250 h 4673580"/>
              <a:gd name="connsiteX2-57" fmla="*/ 3505845 w 3505845"/>
              <a:gd name="connsiteY2-58" fmla="*/ 4673580 h 4673580"/>
              <a:gd name="connsiteX3-59" fmla="*/ 0 w 3505845"/>
              <a:gd name="connsiteY3-60" fmla="*/ 4673580 h 4673580"/>
              <a:gd name="connsiteX4-61" fmla="*/ 0 w 3505845"/>
              <a:gd name="connsiteY4-62" fmla="*/ 0 h 4673580"/>
              <a:gd name="connsiteX5-63" fmla="*/ 3505845 w 3505845"/>
              <a:gd name="connsiteY5-64" fmla="*/ 0 h 4673580"/>
              <a:gd name="connsiteX6-65" fmla="*/ 3486795 w 3505845"/>
              <a:gd name="connsiteY6-66" fmla="*/ 2247900 h 4673580"/>
              <a:gd name="connsiteX0-67" fmla="*/ 3486795 w 3505845"/>
              <a:gd name="connsiteY0-68" fmla="*/ 3524250 h 4673580"/>
              <a:gd name="connsiteX1-69" fmla="*/ 3505845 w 3505845"/>
              <a:gd name="connsiteY1-70" fmla="*/ 4673580 h 4673580"/>
              <a:gd name="connsiteX2-71" fmla="*/ 0 w 3505845"/>
              <a:gd name="connsiteY2-72" fmla="*/ 4673580 h 4673580"/>
              <a:gd name="connsiteX3-73" fmla="*/ 0 w 3505845"/>
              <a:gd name="connsiteY3-74" fmla="*/ 0 h 4673580"/>
              <a:gd name="connsiteX4-75" fmla="*/ 3505845 w 3505845"/>
              <a:gd name="connsiteY4-76" fmla="*/ 0 h 4673580"/>
              <a:gd name="connsiteX5-77" fmla="*/ 3486795 w 3505845"/>
              <a:gd name="connsiteY5-78" fmla="*/ 2247900 h 4673580"/>
              <a:gd name="connsiteX0-79" fmla="*/ 3515978 w 3515978"/>
              <a:gd name="connsiteY0-80" fmla="*/ 3524250 h 4673580"/>
              <a:gd name="connsiteX1-81" fmla="*/ 3505845 w 3515978"/>
              <a:gd name="connsiteY1-82" fmla="*/ 4673580 h 4673580"/>
              <a:gd name="connsiteX2-83" fmla="*/ 0 w 3515978"/>
              <a:gd name="connsiteY2-84" fmla="*/ 4673580 h 4673580"/>
              <a:gd name="connsiteX3-85" fmla="*/ 0 w 3515978"/>
              <a:gd name="connsiteY3-86" fmla="*/ 0 h 4673580"/>
              <a:gd name="connsiteX4-87" fmla="*/ 3505845 w 3515978"/>
              <a:gd name="connsiteY4-88" fmla="*/ 0 h 4673580"/>
              <a:gd name="connsiteX5-89" fmla="*/ 3486795 w 3515978"/>
              <a:gd name="connsiteY5-90" fmla="*/ 2247900 h 4673580"/>
              <a:gd name="connsiteX0-91" fmla="*/ 3506250 w 3506869"/>
              <a:gd name="connsiteY0-92" fmla="*/ 3524250 h 4673580"/>
              <a:gd name="connsiteX1-93" fmla="*/ 3505845 w 3506869"/>
              <a:gd name="connsiteY1-94" fmla="*/ 4673580 h 4673580"/>
              <a:gd name="connsiteX2-95" fmla="*/ 0 w 3506869"/>
              <a:gd name="connsiteY2-96" fmla="*/ 4673580 h 4673580"/>
              <a:gd name="connsiteX3-97" fmla="*/ 0 w 3506869"/>
              <a:gd name="connsiteY3-98" fmla="*/ 0 h 4673580"/>
              <a:gd name="connsiteX4-99" fmla="*/ 3505845 w 3506869"/>
              <a:gd name="connsiteY4-100" fmla="*/ 0 h 4673580"/>
              <a:gd name="connsiteX5-101" fmla="*/ 3486795 w 3506869"/>
              <a:gd name="connsiteY5-102" fmla="*/ 2247900 h 4673580"/>
              <a:gd name="connsiteX0-103" fmla="*/ 3506250 w 3506869"/>
              <a:gd name="connsiteY0-104" fmla="*/ 3524250 h 4673580"/>
              <a:gd name="connsiteX1-105" fmla="*/ 3505845 w 3506869"/>
              <a:gd name="connsiteY1-106" fmla="*/ 4673580 h 4673580"/>
              <a:gd name="connsiteX2-107" fmla="*/ 0 w 3506869"/>
              <a:gd name="connsiteY2-108" fmla="*/ 4673580 h 4673580"/>
              <a:gd name="connsiteX3-109" fmla="*/ 0 w 3506869"/>
              <a:gd name="connsiteY3-110" fmla="*/ 0 h 4673580"/>
              <a:gd name="connsiteX4-111" fmla="*/ 3505845 w 3506869"/>
              <a:gd name="connsiteY4-112" fmla="*/ 0 h 4673580"/>
              <a:gd name="connsiteX5-113" fmla="*/ 3496523 w 3506869"/>
              <a:gd name="connsiteY5-114" fmla="*/ 2247900 h 4673580"/>
              <a:gd name="connsiteX0-115" fmla="*/ 3506250 w 3525963"/>
              <a:gd name="connsiteY0-116" fmla="*/ 3524250 h 4673580"/>
              <a:gd name="connsiteX1-117" fmla="*/ 3505845 w 3525963"/>
              <a:gd name="connsiteY1-118" fmla="*/ 4673580 h 4673580"/>
              <a:gd name="connsiteX2-119" fmla="*/ 0 w 3525963"/>
              <a:gd name="connsiteY2-120" fmla="*/ 4673580 h 4673580"/>
              <a:gd name="connsiteX3-121" fmla="*/ 0 w 3525963"/>
              <a:gd name="connsiteY3-122" fmla="*/ 0 h 4673580"/>
              <a:gd name="connsiteX4-123" fmla="*/ 3505845 w 3525963"/>
              <a:gd name="connsiteY4-124" fmla="*/ 0 h 4673580"/>
              <a:gd name="connsiteX5-125" fmla="*/ 3525706 w 3525963"/>
              <a:gd name="connsiteY5-126" fmla="*/ 2257628 h 4673580"/>
              <a:gd name="connsiteX0-127" fmla="*/ 3506250 w 3516372"/>
              <a:gd name="connsiteY0-128" fmla="*/ 3524250 h 4673580"/>
              <a:gd name="connsiteX1-129" fmla="*/ 3505845 w 3516372"/>
              <a:gd name="connsiteY1-130" fmla="*/ 4673580 h 4673580"/>
              <a:gd name="connsiteX2-131" fmla="*/ 0 w 3516372"/>
              <a:gd name="connsiteY2-132" fmla="*/ 4673580 h 4673580"/>
              <a:gd name="connsiteX3-133" fmla="*/ 0 w 3516372"/>
              <a:gd name="connsiteY3-134" fmla="*/ 0 h 4673580"/>
              <a:gd name="connsiteX4-135" fmla="*/ 3505845 w 3516372"/>
              <a:gd name="connsiteY4-136" fmla="*/ 0 h 4673580"/>
              <a:gd name="connsiteX5-137" fmla="*/ 3515978 w 3516372"/>
              <a:gd name="connsiteY5-138" fmla="*/ 2257628 h 4673580"/>
              <a:gd name="connsiteX0-139" fmla="*/ 3506250 w 3506869"/>
              <a:gd name="connsiteY0-140" fmla="*/ 3524250 h 4673580"/>
              <a:gd name="connsiteX1-141" fmla="*/ 3505845 w 3506869"/>
              <a:gd name="connsiteY1-142" fmla="*/ 4673580 h 4673580"/>
              <a:gd name="connsiteX2-143" fmla="*/ 0 w 3506869"/>
              <a:gd name="connsiteY2-144" fmla="*/ 4673580 h 4673580"/>
              <a:gd name="connsiteX3-145" fmla="*/ 0 w 3506869"/>
              <a:gd name="connsiteY3-146" fmla="*/ 0 h 4673580"/>
              <a:gd name="connsiteX4-147" fmla="*/ 3505845 w 3506869"/>
              <a:gd name="connsiteY4-148" fmla="*/ 0 h 4673580"/>
              <a:gd name="connsiteX5-149" fmla="*/ 3496523 w 3506869"/>
              <a:gd name="connsiteY5-150" fmla="*/ 2257628 h 46735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rgbClr val="132F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 bwMode="auto">
          <a:xfrm rot="-5400000">
            <a:off x="8840788" y="5324475"/>
            <a:ext cx="454025" cy="454025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599705" y="3602275"/>
            <a:ext cx="4874272" cy="76835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>
                <a:solidFill>
                  <a:srgbClr val="132F52"/>
                </a:solidFill>
                <a:latin typeface="Geometr415 Blk BT" panose="020B0802020204020303" pitchFamily="34" charset="0"/>
                <a:ea typeface="+mn-ea"/>
              </a:rPr>
              <a:t>概述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PART</a:t>
            </a:r>
            <a:r>
              <a:rPr lang="zh-CN" altLang="en-US" sz="5400" b="1" dirty="0">
                <a:solidFill>
                  <a:srgbClr val="132F52"/>
                </a:solidFill>
                <a:latin typeface="+mj-ea"/>
                <a:ea typeface="+mj-ea"/>
              </a:rPr>
              <a:t> </a:t>
            </a: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01</a:t>
            </a:r>
            <a:endParaRPr lang="zh-CN" altLang="en-US" sz="5400" b="1" dirty="0">
              <a:solidFill>
                <a:srgbClr val="132F52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117585"/>
            <a:chOff x="4388795" y="199351"/>
            <a:chExt cx="3414409" cy="1116833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01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19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介绍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73122" y="6308898"/>
            <a:ext cx="940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注</a:t>
            </a:r>
            <a:r>
              <a:rPr lang="zh-CN" altLang="en-US" dirty="0"/>
              <a:t>：这里主要</a:t>
            </a:r>
            <a:r>
              <a:rPr lang="zh-CN" altLang="en-US" dirty="0" smtClean="0"/>
              <a:t>介绍近两年的算法，较早的</a:t>
            </a:r>
            <a:r>
              <a:rPr lang="en-US" altLang="zh-CN" dirty="0" err="1" smtClean="0"/>
              <a:t>En</a:t>
            </a:r>
            <a:r>
              <a:rPr lang="en-US" altLang="zh-CN" dirty="0" err="1" smtClean="0"/>
              <a:t>et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ICNe</a:t>
            </a:r>
            <a:r>
              <a:rPr lang="zh-CN" altLang="en-US" dirty="0" smtClean="0"/>
              <a:t>等实时语义分割算法就不再介绍</a:t>
            </a:r>
            <a:endParaRPr lang="zh-CN" altLang="en-US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3239769008"/>
              </p:ext>
            </p:extLst>
          </p:nvPr>
        </p:nvGraphicFramePr>
        <p:xfrm>
          <a:off x="2032000" y="10795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2600" y="1104900"/>
            <a:ext cx="3506788" cy="467360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-1" fmla="*/ 0 w 3505845"/>
              <a:gd name="connsiteY0-2" fmla="*/ 0 h 4673580"/>
              <a:gd name="connsiteX1-3" fmla="*/ 3505845 w 3505845"/>
              <a:gd name="connsiteY1-4" fmla="*/ 0 h 4673580"/>
              <a:gd name="connsiteX2-5" fmla="*/ 3486795 w 3505845"/>
              <a:gd name="connsiteY2-6" fmla="*/ 2247900 h 4673580"/>
              <a:gd name="connsiteX3-7" fmla="*/ 3505845 w 3505845"/>
              <a:gd name="connsiteY3-8" fmla="*/ 4673580 h 4673580"/>
              <a:gd name="connsiteX4-9" fmla="*/ 0 w 3505845"/>
              <a:gd name="connsiteY4-10" fmla="*/ 4673580 h 4673580"/>
              <a:gd name="connsiteX5" fmla="*/ 0 w 3505845"/>
              <a:gd name="connsiteY5" fmla="*/ 0 h 4673580"/>
              <a:gd name="connsiteX0-11" fmla="*/ 0 w 3505845"/>
              <a:gd name="connsiteY0-12" fmla="*/ 0 h 4673580"/>
              <a:gd name="connsiteX1-13" fmla="*/ 3505845 w 3505845"/>
              <a:gd name="connsiteY1-14" fmla="*/ 0 h 4673580"/>
              <a:gd name="connsiteX2-15" fmla="*/ 3486795 w 3505845"/>
              <a:gd name="connsiteY2-16" fmla="*/ 2247900 h 4673580"/>
              <a:gd name="connsiteX3-17" fmla="*/ 3486795 w 3505845"/>
              <a:gd name="connsiteY3-18" fmla="*/ 3524250 h 4673580"/>
              <a:gd name="connsiteX4-19" fmla="*/ 3505845 w 3505845"/>
              <a:gd name="connsiteY4-20" fmla="*/ 4673580 h 4673580"/>
              <a:gd name="connsiteX5-21" fmla="*/ 0 w 3505845"/>
              <a:gd name="connsiteY5-22" fmla="*/ 4673580 h 4673580"/>
              <a:gd name="connsiteX6" fmla="*/ 0 w 3505845"/>
              <a:gd name="connsiteY6" fmla="*/ 0 h 4673580"/>
              <a:gd name="connsiteX0-23" fmla="*/ 0 w 3505845"/>
              <a:gd name="connsiteY0-24" fmla="*/ 0 h 4673580"/>
              <a:gd name="connsiteX1-25" fmla="*/ 3505845 w 3505845"/>
              <a:gd name="connsiteY1-26" fmla="*/ 0 h 4673580"/>
              <a:gd name="connsiteX2-27" fmla="*/ 3486795 w 3505845"/>
              <a:gd name="connsiteY2-28" fmla="*/ 2247900 h 4673580"/>
              <a:gd name="connsiteX3-29" fmla="*/ 3467745 w 3505845"/>
              <a:gd name="connsiteY3-30" fmla="*/ 2857500 h 4673580"/>
              <a:gd name="connsiteX4-31" fmla="*/ 3486795 w 3505845"/>
              <a:gd name="connsiteY4-32" fmla="*/ 3524250 h 4673580"/>
              <a:gd name="connsiteX5-33" fmla="*/ 3505845 w 3505845"/>
              <a:gd name="connsiteY5-34" fmla="*/ 4673580 h 4673580"/>
              <a:gd name="connsiteX6-35" fmla="*/ 0 w 3505845"/>
              <a:gd name="connsiteY6-36" fmla="*/ 4673580 h 4673580"/>
              <a:gd name="connsiteX7" fmla="*/ 0 w 3505845"/>
              <a:gd name="connsiteY7" fmla="*/ 0 h 4673580"/>
              <a:gd name="connsiteX0-37" fmla="*/ 3467745 w 3559185"/>
              <a:gd name="connsiteY0-38" fmla="*/ 2857500 h 4673580"/>
              <a:gd name="connsiteX1-39" fmla="*/ 3486795 w 3559185"/>
              <a:gd name="connsiteY1-40" fmla="*/ 3524250 h 4673580"/>
              <a:gd name="connsiteX2-41" fmla="*/ 3505845 w 3559185"/>
              <a:gd name="connsiteY2-42" fmla="*/ 4673580 h 4673580"/>
              <a:gd name="connsiteX3-43" fmla="*/ 0 w 3559185"/>
              <a:gd name="connsiteY3-44" fmla="*/ 4673580 h 4673580"/>
              <a:gd name="connsiteX4-45" fmla="*/ 0 w 3559185"/>
              <a:gd name="connsiteY4-46" fmla="*/ 0 h 4673580"/>
              <a:gd name="connsiteX5-47" fmla="*/ 3505845 w 3559185"/>
              <a:gd name="connsiteY5-48" fmla="*/ 0 h 4673580"/>
              <a:gd name="connsiteX6-49" fmla="*/ 3486795 w 3559185"/>
              <a:gd name="connsiteY6-50" fmla="*/ 2247900 h 4673580"/>
              <a:gd name="connsiteX7-51" fmla="*/ 3559185 w 3559185"/>
              <a:gd name="connsiteY7-52" fmla="*/ 2948940 h 4673580"/>
              <a:gd name="connsiteX0-53" fmla="*/ 3467745 w 3505845"/>
              <a:gd name="connsiteY0-54" fmla="*/ 2857500 h 4673580"/>
              <a:gd name="connsiteX1-55" fmla="*/ 3486795 w 3505845"/>
              <a:gd name="connsiteY1-56" fmla="*/ 3524250 h 4673580"/>
              <a:gd name="connsiteX2-57" fmla="*/ 3505845 w 3505845"/>
              <a:gd name="connsiteY2-58" fmla="*/ 4673580 h 4673580"/>
              <a:gd name="connsiteX3-59" fmla="*/ 0 w 3505845"/>
              <a:gd name="connsiteY3-60" fmla="*/ 4673580 h 4673580"/>
              <a:gd name="connsiteX4-61" fmla="*/ 0 w 3505845"/>
              <a:gd name="connsiteY4-62" fmla="*/ 0 h 4673580"/>
              <a:gd name="connsiteX5-63" fmla="*/ 3505845 w 3505845"/>
              <a:gd name="connsiteY5-64" fmla="*/ 0 h 4673580"/>
              <a:gd name="connsiteX6-65" fmla="*/ 3486795 w 3505845"/>
              <a:gd name="connsiteY6-66" fmla="*/ 2247900 h 4673580"/>
              <a:gd name="connsiteX0-67" fmla="*/ 3486795 w 3505845"/>
              <a:gd name="connsiteY0-68" fmla="*/ 3524250 h 4673580"/>
              <a:gd name="connsiteX1-69" fmla="*/ 3505845 w 3505845"/>
              <a:gd name="connsiteY1-70" fmla="*/ 4673580 h 4673580"/>
              <a:gd name="connsiteX2-71" fmla="*/ 0 w 3505845"/>
              <a:gd name="connsiteY2-72" fmla="*/ 4673580 h 4673580"/>
              <a:gd name="connsiteX3-73" fmla="*/ 0 w 3505845"/>
              <a:gd name="connsiteY3-74" fmla="*/ 0 h 4673580"/>
              <a:gd name="connsiteX4-75" fmla="*/ 3505845 w 3505845"/>
              <a:gd name="connsiteY4-76" fmla="*/ 0 h 4673580"/>
              <a:gd name="connsiteX5-77" fmla="*/ 3486795 w 3505845"/>
              <a:gd name="connsiteY5-78" fmla="*/ 2247900 h 4673580"/>
              <a:gd name="connsiteX0-79" fmla="*/ 3515978 w 3515978"/>
              <a:gd name="connsiteY0-80" fmla="*/ 3524250 h 4673580"/>
              <a:gd name="connsiteX1-81" fmla="*/ 3505845 w 3515978"/>
              <a:gd name="connsiteY1-82" fmla="*/ 4673580 h 4673580"/>
              <a:gd name="connsiteX2-83" fmla="*/ 0 w 3515978"/>
              <a:gd name="connsiteY2-84" fmla="*/ 4673580 h 4673580"/>
              <a:gd name="connsiteX3-85" fmla="*/ 0 w 3515978"/>
              <a:gd name="connsiteY3-86" fmla="*/ 0 h 4673580"/>
              <a:gd name="connsiteX4-87" fmla="*/ 3505845 w 3515978"/>
              <a:gd name="connsiteY4-88" fmla="*/ 0 h 4673580"/>
              <a:gd name="connsiteX5-89" fmla="*/ 3486795 w 3515978"/>
              <a:gd name="connsiteY5-90" fmla="*/ 2247900 h 4673580"/>
              <a:gd name="connsiteX0-91" fmla="*/ 3506250 w 3506869"/>
              <a:gd name="connsiteY0-92" fmla="*/ 3524250 h 4673580"/>
              <a:gd name="connsiteX1-93" fmla="*/ 3505845 w 3506869"/>
              <a:gd name="connsiteY1-94" fmla="*/ 4673580 h 4673580"/>
              <a:gd name="connsiteX2-95" fmla="*/ 0 w 3506869"/>
              <a:gd name="connsiteY2-96" fmla="*/ 4673580 h 4673580"/>
              <a:gd name="connsiteX3-97" fmla="*/ 0 w 3506869"/>
              <a:gd name="connsiteY3-98" fmla="*/ 0 h 4673580"/>
              <a:gd name="connsiteX4-99" fmla="*/ 3505845 w 3506869"/>
              <a:gd name="connsiteY4-100" fmla="*/ 0 h 4673580"/>
              <a:gd name="connsiteX5-101" fmla="*/ 3486795 w 3506869"/>
              <a:gd name="connsiteY5-102" fmla="*/ 2247900 h 4673580"/>
              <a:gd name="connsiteX0-103" fmla="*/ 3506250 w 3506869"/>
              <a:gd name="connsiteY0-104" fmla="*/ 3524250 h 4673580"/>
              <a:gd name="connsiteX1-105" fmla="*/ 3505845 w 3506869"/>
              <a:gd name="connsiteY1-106" fmla="*/ 4673580 h 4673580"/>
              <a:gd name="connsiteX2-107" fmla="*/ 0 w 3506869"/>
              <a:gd name="connsiteY2-108" fmla="*/ 4673580 h 4673580"/>
              <a:gd name="connsiteX3-109" fmla="*/ 0 w 3506869"/>
              <a:gd name="connsiteY3-110" fmla="*/ 0 h 4673580"/>
              <a:gd name="connsiteX4-111" fmla="*/ 3505845 w 3506869"/>
              <a:gd name="connsiteY4-112" fmla="*/ 0 h 4673580"/>
              <a:gd name="connsiteX5-113" fmla="*/ 3496523 w 3506869"/>
              <a:gd name="connsiteY5-114" fmla="*/ 2247900 h 4673580"/>
              <a:gd name="connsiteX0-115" fmla="*/ 3506250 w 3525963"/>
              <a:gd name="connsiteY0-116" fmla="*/ 3524250 h 4673580"/>
              <a:gd name="connsiteX1-117" fmla="*/ 3505845 w 3525963"/>
              <a:gd name="connsiteY1-118" fmla="*/ 4673580 h 4673580"/>
              <a:gd name="connsiteX2-119" fmla="*/ 0 w 3525963"/>
              <a:gd name="connsiteY2-120" fmla="*/ 4673580 h 4673580"/>
              <a:gd name="connsiteX3-121" fmla="*/ 0 w 3525963"/>
              <a:gd name="connsiteY3-122" fmla="*/ 0 h 4673580"/>
              <a:gd name="connsiteX4-123" fmla="*/ 3505845 w 3525963"/>
              <a:gd name="connsiteY4-124" fmla="*/ 0 h 4673580"/>
              <a:gd name="connsiteX5-125" fmla="*/ 3525706 w 3525963"/>
              <a:gd name="connsiteY5-126" fmla="*/ 2257628 h 4673580"/>
              <a:gd name="connsiteX0-127" fmla="*/ 3506250 w 3516372"/>
              <a:gd name="connsiteY0-128" fmla="*/ 3524250 h 4673580"/>
              <a:gd name="connsiteX1-129" fmla="*/ 3505845 w 3516372"/>
              <a:gd name="connsiteY1-130" fmla="*/ 4673580 h 4673580"/>
              <a:gd name="connsiteX2-131" fmla="*/ 0 w 3516372"/>
              <a:gd name="connsiteY2-132" fmla="*/ 4673580 h 4673580"/>
              <a:gd name="connsiteX3-133" fmla="*/ 0 w 3516372"/>
              <a:gd name="connsiteY3-134" fmla="*/ 0 h 4673580"/>
              <a:gd name="connsiteX4-135" fmla="*/ 3505845 w 3516372"/>
              <a:gd name="connsiteY4-136" fmla="*/ 0 h 4673580"/>
              <a:gd name="connsiteX5-137" fmla="*/ 3515978 w 3516372"/>
              <a:gd name="connsiteY5-138" fmla="*/ 2257628 h 4673580"/>
              <a:gd name="connsiteX0-139" fmla="*/ 3506250 w 3506869"/>
              <a:gd name="connsiteY0-140" fmla="*/ 3524250 h 4673580"/>
              <a:gd name="connsiteX1-141" fmla="*/ 3505845 w 3506869"/>
              <a:gd name="connsiteY1-142" fmla="*/ 4673580 h 4673580"/>
              <a:gd name="connsiteX2-143" fmla="*/ 0 w 3506869"/>
              <a:gd name="connsiteY2-144" fmla="*/ 4673580 h 4673580"/>
              <a:gd name="connsiteX3-145" fmla="*/ 0 w 3506869"/>
              <a:gd name="connsiteY3-146" fmla="*/ 0 h 4673580"/>
              <a:gd name="connsiteX4-147" fmla="*/ 3505845 w 3506869"/>
              <a:gd name="connsiteY4-148" fmla="*/ 0 h 4673580"/>
              <a:gd name="connsiteX5-149" fmla="*/ 3496523 w 3506869"/>
              <a:gd name="connsiteY5-150" fmla="*/ 2257628 h 46735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rgbClr val="132F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 bwMode="auto">
          <a:xfrm rot="-5400000">
            <a:off x="8840788" y="5324475"/>
            <a:ext cx="454025" cy="454025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599705" y="3602275"/>
            <a:ext cx="4874272" cy="76835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>
                <a:solidFill>
                  <a:srgbClr val="132F52"/>
                </a:solidFill>
                <a:latin typeface="Geometr415 Blk BT" panose="020B0802020204020303" pitchFamily="34" charset="0"/>
                <a:ea typeface="+mn-ea"/>
              </a:rPr>
              <a:t>语义分割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PART</a:t>
            </a:r>
            <a:r>
              <a:rPr lang="zh-CN" altLang="en-US" sz="5400" b="1" dirty="0">
                <a:solidFill>
                  <a:srgbClr val="132F52"/>
                </a:solidFill>
                <a:latin typeface="+mj-ea"/>
                <a:ea typeface="+mj-ea"/>
              </a:rPr>
              <a:t> </a:t>
            </a:r>
            <a:r>
              <a:rPr lang="en-US" altLang="zh-CN" sz="5400" b="1" dirty="0">
                <a:solidFill>
                  <a:srgbClr val="132F52"/>
                </a:solidFill>
                <a:latin typeface="+mj-ea"/>
                <a:ea typeface="+mj-ea"/>
              </a:rPr>
              <a:t>02</a:t>
            </a:r>
            <a:endParaRPr lang="zh-CN" altLang="en-US" sz="5400" b="1" dirty="0">
              <a:solidFill>
                <a:srgbClr val="132F5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058871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117585"/>
            <a:chOff x="4388795" y="199351"/>
            <a:chExt cx="3414409" cy="1116833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01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19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err="1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BiseNet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683874" y="1328068"/>
            <a:ext cx="84398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现有语义分割方法的问题：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位置信息和感受野两个对于分割结果非常关键的因素不能兼顾；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  <a:p>
            <a:r>
              <a:rPr lang="en-US" altLang="zh-CN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2. </a:t>
            </a:r>
            <a:r>
              <a:rPr lang="zh-CN" altLang="en-US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实时语义分割方法多数采用较小的输入图片，导致大部分位置信息丢失。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pic>
        <p:nvPicPr>
          <p:cNvPr id="1026" name="Picture 2" descr="http://5b0988e595225.cdn.sohucs.com/images/20180807/c46b74b61684414db59a8e8923232960.jpeg">
            <a:extLst>
              <a:ext uri="{FF2B5EF4-FFF2-40B4-BE49-F238E27FC236}">
                <a16:creationId xmlns:a16="http://schemas.microsoft.com/office/drawing/2014/main" xmlns="" id="{835229E9-9A50-4A95-AC52-1A2927CE3E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480"/>
          <a:stretch/>
        </p:blipFill>
        <p:spPr bwMode="auto">
          <a:xfrm>
            <a:off x="977431" y="2487645"/>
            <a:ext cx="3926346" cy="391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68EC7EC1-440A-4470-857F-37C3FB9473B8}"/>
              </a:ext>
            </a:extLst>
          </p:cNvPr>
          <p:cNvSpPr txBox="1"/>
          <p:nvPr/>
        </p:nvSpPr>
        <p:spPr>
          <a:xfrm>
            <a:off x="5052845" y="3184839"/>
            <a:ext cx="6703536" cy="212090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BiseNet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主要由两部分组成：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spatial path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context path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spatial path :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stride=8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的网络，保留了空间信息并且编码了丰富的位置信息；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context path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：通过在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Xception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尾部添加全局平均池化的方式增大感受野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117585"/>
            <a:chOff x="4388795" y="199351"/>
            <a:chExt cx="3414409" cy="1116833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01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19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err="1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BiseNet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678483" y="4122402"/>
            <a:ext cx="43656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ARM</a:t>
            </a:r>
            <a:r>
              <a:rPr lang="zh-CN" altLang="en-US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模块用来调整各个阶段的特征，可以不用上采样就集成全部的语义信息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pic>
        <p:nvPicPr>
          <p:cNvPr id="1026" name="Picture 2" descr="http://5b0988e595225.cdn.sohucs.com/images/20180807/c46b74b61684414db59a8e8923232960.jpeg">
            <a:extLst>
              <a:ext uri="{FF2B5EF4-FFF2-40B4-BE49-F238E27FC236}">
                <a16:creationId xmlns:a16="http://schemas.microsoft.com/office/drawing/2014/main" xmlns="" id="{835229E9-9A50-4A95-AC52-1A2927CE3E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96" t="14902" r="15984" b="50001"/>
          <a:stretch/>
        </p:blipFill>
        <p:spPr bwMode="auto">
          <a:xfrm>
            <a:off x="678483" y="1543168"/>
            <a:ext cx="4982874" cy="231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5b0988e595225.cdn.sohucs.com/images/20180807/c46b74b61684414db59a8e8923232960.jpeg">
            <a:extLst>
              <a:ext uri="{FF2B5EF4-FFF2-40B4-BE49-F238E27FC236}">
                <a16:creationId xmlns:a16="http://schemas.microsoft.com/office/drawing/2014/main" xmlns="" id="{F625E07A-593C-4C2A-9EA0-E8F02093B0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96" t="50000"/>
          <a:stretch/>
        </p:blipFill>
        <p:spPr bwMode="auto">
          <a:xfrm>
            <a:off x="6248402" y="1376362"/>
            <a:ext cx="5547360" cy="2622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D7DF60CA-4CD0-412D-885F-11F55F50EFB7}"/>
              </a:ext>
            </a:extLst>
          </p:cNvPr>
          <p:cNvSpPr/>
          <p:nvPr/>
        </p:nvSpPr>
        <p:spPr>
          <a:xfrm>
            <a:off x="6583682" y="4097380"/>
            <a:ext cx="43656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FFM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层用来将富含位置信息的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spatial path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层和富含语义信息的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context path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结合在一起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81D8406B-24FC-417C-BBEF-65BC07C29C8A}"/>
              </a:ext>
            </a:extLst>
          </p:cNvPr>
          <p:cNvSpPr txBox="1"/>
          <p:nvPr/>
        </p:nvSpPr>
        <p:spPr>
          <a:xfrm>
            <a:off x="897404" y="5436112"/>
            <a:ext cx="9963635" cy="5078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果：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BiseNet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titian 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xp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105FPS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且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MIOU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0.684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cityscape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数据集）</a:t>
            </a:r>
          </a:p>
        </p:txBody>
      </p:sp>
    </p:spTree>
    <p:extLst>
      <p:ext uri="{BB962C8B-B14F-4D97-AF65-F5344CB8AC3E}">
        <p14:creationId xmlns:p14="http://schemas.microsoft.com/office/powerpoint/2010/main" val="233724945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549722"/>
            <a:chOff x="4388795" y="199351"/>
            <a:chExt cx="3414409" cy="1548679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02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953465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Light-Weight-</a:t>
              </a:r>
              <a:r>
                <a:rPr lang="en-US" altLang="zh-CN" sz="2800" b="1" dirty="0" err="1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RefineNet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531474" y="1450454"/>
            <a:ext cx="4365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0" dirty="0" err="1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RefineNet</a:t>
            </a:r>
            <a:r>
              <a:rPr lang="zh-CN" altLang="en-US" i="0" dirty="0">
                <a:solidFill>
                  <a:schemeClr val="accent1">
                    <a:lumMod val="75000"/>
                  </a:schemeClr>
                </a:solidFill>
                <a:effectLst/>
                <a:latin typeface="Lucida Grande"/>
              </a:rPr>
              <a:t>结构：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D7DF60CA-4CD0-412D-885F-11F55F50EFB7}"/>
              </a:ext>
            </a:extLst>
          </p:cNvPr>
          <p:cNvSpPr/>
          <p:nvPr/>
        </p:nvSpPr>
        <p:spPr>
          <a:xfrm>
            <a:off x="6654801" y="2828835"/>
            <a:ext cx="48334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RCU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即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residual convolutional unit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（残差卷积单元），为经典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ResNet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中的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residual block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去掉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batch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normalisation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部分，由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ReLU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和卷积层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构成；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  <p:pic>
        <p:nvPicPr>
          <p:cNvPr id="2050" name="Picture 2" descr="https://img-blog.csdnimg.cn/20181203181804885.png?x-oss-process=image/watermark,type_ZmFuZ3poZW5naGVpdGk,shadow_10,text_aHR0cHM6Ly9ibG9nLmNzZG4ubmV0L3FxXzE0ODQ1MTE5,size_16,color_FFFFFF,t_70">
            <a:extLst>
              <a:ext uri="{FF2B5EF4-FFF2-40B4-BE49-F238E27FC236}">
                <a16:creationId xmlns:a16="http://schemas.microsoft.com/office/drawing/2014/main" xmlns="" id="{78F39B1C-4D82-4D00-AC04-AFCE55344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17"/>
          <a:stretch/>
        </p:blipFill>
        <p:spPr bwMode="auto">
          <a:xfrm>
            <a:off x="342900" y="2656582"/>
            <a:ext cx="5753100" cy="419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C0D058F8-F798-46A4-9D53-AEE686BAB08F}"/>
              </a:ext>
            </a:extLst>
          </p:cNvPr>
          <p:cNvSpPr/>
          <p:nvPr/>
        </p:nvSpPr>
        <p:spPr>
          <a:xfrm>
            <a:off x="6654802" y="4171367"/>
            <a:ext cx="50236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CRP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为链式残差池化（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chained residual pooling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），由一系列的池化层与卷积层构成，以残差的形式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排列；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3766888A-1EBF-416A-AC08-1EFF7BD9503E}"/>
              </a:ext>
            </a:extLst>
          </p:cNvPr>
          <p:cNvSpPr/>
          <p:nvPr/>
        </p:nvSpPr>
        <p:spPr>
          <a:xfrm>
            <a:off x="6654802" y="5368389"/>
            <a:ext cx="48334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FUSION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部分则是对两路数据分别执行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3*3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卷积并上采样后求和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SUM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Lucida Grande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DCD2F1D5-F439-4386-AA21-3663677A6742}"/>
              </a:ext>
            </a:extLst>
          </p:cNvPr>
          <p:cNvSpPr/>
          <p:nvPr/>
        </p:nvSpPr>
        <p:spPr>
          <a:xfrm>
            <a:off x="821103" y="1860155"/>
            <a:ext cx="79114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RefineNet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使用经典的编码器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-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解码器架构，编码器的骨干网可以是任意图像分类特征提取网络，重点是解码器部分含有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RCU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、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CRP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、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FUSION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三种重要结构</a:t>
            </a:r>
            <a:endParaRPr lang="en-US" altLang="zh-CN" i="0" dirty="0">
              <a:solidFill>
                <a:schemeClr val="accent1">
                  <a:lumMod val="75000"/>
                </a:schemeClr>
              </a:solidFill>
              <a:effectLst/>
              <a:latin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128688462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5"/>
          <p:cNvGrpSpPr/>
          <p:nvPr/>
        </p:nvGrpSpPr>
        <p:grpSpPr bwMode="auto">
          <a:xfrm>
            <a:off x="4389438" y="160338"/>
            <a:ext cx="3413125" cy="1549722"/>
            <a:chOff x="4388795" y="199351"/>
            <a:chExt cx="3414409" cy="1548679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 panose="020B050302020402020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02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953465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Light-Weight-</a:t>
              </a:r>
              <a:r>
                <a:rPr lang="en-US" altLang="zh-CN" sz="2800" b="1" dirty="0" err="1">
                  <a:solidFill>
                    <a:srgbClr val="132F52"/>
                  </a:solidFill>
                  <a:latin typeface="Geometr415 Blk BT" panose="020B0802020204020303" pitchFamily="34" charset="0"/>
                  <a:ea typeface="微软雅黑" panose="020B0503020204020204" charset="-122"/>
                </a:rPr>
                <a:t>RefineNet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4247C9A-2536-48C7-A1CD-1C1D3D9D7C0D}"/>
              </a:ext>
            </a:extLst>
          </p:cNvPr>
          <p:cNvSpPr/>
          <p:nvPr/>
        </p:nvSpPr>
        <p:spPr>
          <a:xfrm>
            <a:off x="626936" y="1710060"/>
            <a:ext cx="4365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Light-Weight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RefineNet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Lucida Grande"/>
              </a:rPr>
              <a:t>改进方法：</a:t>
            </a:r>
          </a:p>
        </p:txBody>
      </p:sp>
      <p:pic>
        <p:nvPicPr>
          <p:cNvPr id="2050" name="Picture 2" descr="https://img-blog.csdnimg.cn/20181203181804885.png?x-oss-process=image/watermark,type_ZmFuZ3poZW5naGVpdGk,shadow_10,text_aHR0cHM6Ly9ibG9nLmNzZG4ubmV0L3FxXzE0ODQ1MTE5,size_16,color_FFFFFF,t_70">
            <a:extLst>
              <a:ext uri="{FF2B5EF4-FFF2-40B4-BE49-F238E27FC236}">
                <a16:creationId xmlns:a16="http://schemas.microsoft.com/office/drawing/2014/main" xmlns="" id="{78F39B1C-4D82-4D00-AC04-AFCE55344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73"/>
          <a:stretch/>
        </p:blipFill>
        <p:spPr bwMode="auto">
          <a:xfrm>
            <a:off x="351073" y="2174184"/>
            <a:ext cx="6884416" cy="255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F970575E-E35A-49E5-AC71-1EDB09791255}"/>
              </a:ext>
            </a:extLst>
          </p:cNvPr>
          <p:cNvSpPr txBox="1"/>
          <p:nvPr/>
        </p:nvSpPr>
        <p:spPr>
          <a:xfrm>
            <a:off x="7684254" y="2905967"/>
            <a:ext cx="3950176" cy="128990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替换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3*3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卷积为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1*1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卷积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省略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RCU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模块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使用轻量级骨干网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10">
            <a:extLst>
              <a:ext uri="{FF2B5EF4-FFF2-40B4-BE49-F238E27FC236}">
                <a16:creationId xmlns:a16="http://schemas.microsoft.com/office/drawing/2014/main" xmlns="" id="{81D8406B-24FC-417C-BBEF-65BC07C29C8A}"/>
              </a:ext>
            </a:extLst>
          </p:cNvPr>
          <p:cNvSpPr txBox="1"/>
          <p:nvPr/>
        </p:nvSpPr>
        <p:spPr>
          <a:xfrm>
            <a:off x="798012" y="5543997"/>
            <a:ext cx="9963635" cy="45890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果：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1080ti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上约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55fps,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VOC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上精度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76.2-82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%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411265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2949</TotalTime>
  <Words>599</Words>
  <Application>Microsoft Office PowerPoint</Application>
  <PresentationFormat>自定义</PresentationFormat>
  <Paragraphs>82</Paragraphs>
  <Slides>13</Slides>
  <Notes>13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Noah</cp:lastModifiedBy>
  <cp:revision>250</cp:revision>
  <dcterms:created xsi:type="dcterms:W3CDTF">2017-05-25T01:38:00Z</dcterms:created>
  <dcterms:modified xsi:type="dcterms:W3CDTF">2019-09-01T05:43:54Z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2052-11.1.0.7989</vt:lpwstr>
  </property>
</Properties>
</file>

<file path=docProps/thumbnail.jpeg>
</file>